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68de3bc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68de3bc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68de3bc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68de3bc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45b22f99a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45b22f99a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5b22f99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5b22f99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5b22f99a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5b22f99a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68de3bc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68de3bc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999" l="0" r="0" t="999"/>
          <a:stretch/>
        </p:blipFill>
        <p:spPr>
          <a:xfrm>
            <a:off x="2487700" y="400388"/>
            <a:ext cx="9144003" cy="5600701"/>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SARS</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5" name="Shape 115"/>
        <p:cNvGrpSpPr/>
        <p:nvPr/>
      </p:nvGrpSpPr>
      <p:grpSpPr>
        <a:xfrm>
          <a:off x="0" y="0"/>
          <a:ext cx="0" cy="0"/>
          <a:chOff x="0" y="0"/>
          <a:chExt cx="0" cy="0"/>
        </a:xfrm>
      </p:grpSpPr>
      <p:grpSp>
        <p:nvGrpSpPr>
          <p:cNvPr id="116" name="Google Shape;116;p11"/>
          <p:cNvGrpSpPr/>
          <p:nvPr/>
        </p:nvGrpSpPr>
        <p:grpSpPr>
          <a:xfrm>
            <a:off x="830392" y="4169130"/>
            <a:ext cx="745763" cy="45826"/>
            <a:chOff x="4580561" y="2589004"/>
            <a:chExt cx="1064464" cy="25200"/>
          </a:xfrm>
        </p:grpSpPr>
        <p:sp>
          <p:nvSpPr>
            <p:cNvPr id="117" name="Google Shape;11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0" name="Google Shape;120;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2"/>
          <p:cNvGrpSpPr/>
          <p:nvPr/>
        </p:nvGrpSpPr>
        <p:grpSpPr>
          <a:xfrm>
            <a:off x="830392" y="1191256"/>
            <a:ext cx="745763" cy="45826"/>
            <a:chOff x="4580561" y="2589004"/>
            <a:chExt cx="1064464" cy="25200"/>
          </a:xfrm>
        </p:grpSpPr>
        <p:sp>
          <p:nvSpPr>
            <p:cNvPr id="128" name="Google Shape;128;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1" name="Google Shape;131;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2" name="Google Shape;132;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3" name="Google Shape;13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4" name="Google Shape;144;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6C6DC0"/>
        </a:solidFill>
      </p:bgPr>
    </p:bg>
    <p:spTree>
      <p:nvGrpSpPr>
        <p:cNvPr id="145" name="Shape 145"/>
        <p:cNvGrpSpPr/>
        <p:nvPr/>
      </p:nvGrpSpPr>
      <p:grpSpPr>
        <a:xfrm>
          <a:off x="0" y="0"/>
          <a:ext cx="0" cy="0"/>
          <a:chOff x="0" y="0"/>
          <a:chExt cx="0" cy="0"/>
        </a:xfrm>
      </p:grpSpPr>
      <p:grpSp>
        <p:nvGrpSpPr>
          <p:cNvPr id="146" name="Google Shape;146;p14"/>
          <p:cNvGrpSpPr/>
          <p:nvPr/>
        </p:nvGrpSpPr>
        <p:grpSpPr>
          <a:xfrm>
            <a:off x="830392" y="4169130"/>
            <a:ext cx="745763" cy="45826"/>
            <a:chOff x="4580561" y="2589004"/>
            <a:chExt cx="1064464" cy="25200"/>
          </a:xfrm>
        </p:grpSpPr>
        <p:sp>
          <p:nvSpPr>
            <p:cNvPr id="147" name="Google Shape;14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0" name="Google Shape;15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1" name="Google Shape;15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4" name="Google Shape;154;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rgbClr val="6C6DC0"/>
        </a:solidFill>
      </p:bgPr>
    </p:bg>
    <p:spTree>
      <p:nvGrpSpPr>
        <p:cNvPr id="162" name="Shape 162"/>
        <p:cNvGrpSpPr/>
        <p:nvPr/>
      </p:nvGrpSpPr>
      <p:grpSpPr>
        <a:xfrm>
          <a:off x="0" y="0"/>
          <a:ext cx="0" cy="0"/>
          <a:chOff x="0" y="0"/>
          <a:chExt cx="0" cy="0"/>
        </a:xfrm>
      </p:grpSpPr>
      <p:sp>
        <p:nvSpPr>
          <p:cNvPr id="163" name="Google Shape;163;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64" name="Google Shape;16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5" name="Google Shape;165;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SARS</a:t>
            </a:r>
            <a:endParaRPr b="1" sz="600">
              <a:solidFill>
                <a:srgbClr val="FFFFFF"/>
              </a:solidFill>
              <a:latin typeface="Raleway"/>
              <a:ea typeface="Raleway"/>
              <a:cs typeface="Raleway"/>
              <a:sym typeface="Raleway"/>
            </a:endParaRPr>
          </a:p>
        </p:txBody>
      </p:sp>
      <p:sp>
        <p:nvSpPr>
          <p:cNvPr id="166" name="Google Shape;166;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Presence</a:t>
            </a:r>
            <a:endParaRPr b="1" sz="600">
              <a:solidFill>
                <a:srgbClr val="FFFFFF"/>
              </a:solidFill>
              <a:latin typeface="Raleway"/>
              <a:ea typeface="Raleway"/>
              <a:cs typeface="Raleway"/>
              <a:sym typeface="Raleway"/>
            </a:endParaRPr>
          </a:p>
        </p:txBody>
      </p:sp>
      <p:sp>
        <p:nvSpPr>
          <p:cNvPr id="167" name="Google Shape;167;p16"/>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8" name="Shape 168"/>
        <p:cNvGrpSpPr/>
        <p:nvPr/>
      </p:nvGrpSpPr>
      <p:grpSpPr>
        <a:xfrm>
          <a:off x="0" y="0"/>
          <a:ext cx="0" cy="0"/>
          <a:chOff x="0" y="0"/>
          <a:chExt cx="0" cy="0"/>
        </a:xfrm>
      </p:grpSpPr>
      <p:grpSp>
        <p:nvGrpSpPr>
          <p:cNvPr id="169" name="Google Shape;169;p17"/>
          <p:cNvGrpSpPr/>
          <p:nvPr/>
        </p:nvGrpSpPr>
        <p:grpSpPr>
          <a:xfrm>
            <a:off x="830392" y="1191256"/>
            <a:ext cx="745763" cy="45826"/>
            <a:chOff x="4580561" y="2589004"/>
            <a:chExt cx="1064464" cy="25200"/>
          </a:xfrm>
        </p:grpSpPr>
        <p:sp>
          <p:nvSpPr>
            <p:cNvPr id="170" name="Google Shape;17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3" name="Google Shape;17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74" name="Google Shape;174;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78" name="Google Shape;178;p17"/>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179" name="Google Shape;179;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lt1"/>
                </a:solidFill>
                <a:latin typeface="Raleway"/>
                <a:ea typeface="Raleway"/>
                <a:cs typeface="Raleway"/>
                <a:sym typeface="Raleway"/>
              </a:rPr>
              <a:t>SARS</a:t>
            </a:r>
            <a:endParaRPr b="1" sz="600">
              <a:solidFill>
                <a:schemeClr val="lt1"/>
              </a:solidFill>
              <a:latin typeface="Raleway"/>
              <a:ea typeface="Raleway"/>
              <a:cs typeface="Raleway"/>
              <a:sym typeface="Raleway"/>
            </a:endParaRPr>
          </a:p>
        </p:txBody>
      </p:sp>
      <p:sp>
        <p:nvSpPr>
          <p:cNvPr id="180" name="Google Shape;180;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lt1"/>
                </a:solidFill>
                <a:latin typeface="Raleway"/>
                <a:ea typeface="Raleway"/>
                <a:cs typeface="Raleway"/>
                <a:sym typeface="Raleway"/>
              </a:rPr>
              <a:t>Presence</a:t>
            </a:r>
            <a:endParaRPr b="1" sz="600">
              <a:solidFill>
                <a:schemeClr val="lt1"/>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9262" l="0" r="0" t="9270"/>
          <a:stretch/>
        </p:blipFill>
        <p:spPr>
          <a:xfrm>
            <a:off x="0" y="487825"/>
            <a:ext cx="9144003" cy="4655677"/>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42" name="Google Shape;42;p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SARS</a:t>
            </a:r>
            <a:endParaRPr b="1" sz="600">
              <a:solidFill>
                <a:srgbClr val="FFFFFF"/>
              </a:solidFill>
              <a:latin typeface="Raleway"/>
              <a:ea typeface="Raleway"/>
              <a:cs typeface="Raleway"/>
              <a:sym typeface="Raleway"/>
            </a:endParaRPr>
          </a:p>
        </p:txBody>
      </p:sp>
      <p:sp>
        <p:nvSpPr>
          <p:cNvPr id="43" name="Google Shape;43;p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Presence</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grpSp>
        <p:nvGrpSpPr>
          <p:cNvPr id="45" name="Google Shape;45;p5"/>
          <p:cNvGrpSpPr/>
          <p:nvPr/>
        </p:nvGrpSpPr>
        <p:grpSpPr>
          <a:xfrm>
            <a:off x="830392" y="11912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5" name="Google Shape;55;p5"/>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56" name="Google Shape;56;p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57" name="Google Shape;57;p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8" name="Shape 58"/>
        <p:cNvGrpSpPr/>
        <p:nvPr/>
      </p:nvGrpSpPr>
      <p:grpSpPr>
        <a:xfrm>
          <a:off x="0" y="0"/>
          <a:ext cx="0" cy="0"/>
          <a:chOff x="0" y="0"/>
          <a:chExt cx="0" cy="0"/>
        </a:xfrm>
      </p:grpSpPr>
      <p:sp>
        <p:nvSpPr>
          <p:cNvPr id="59" name="Google Shape;5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3" name="Google Shape;63;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5" name="Google Shape;65;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3" name="Google Shape;73;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4" name="Google Shape;74;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8"/>
          <p:cNvGrpSpPr/>
          <p:nvPr/>
        </p:nvGrpSpPr>
        <p:grpSpPr>
          <a:xfrm>
            <a:off x="830392" y="1191256"/>
            <a:ext cx="745763" cy="45826"/>
            <a:chOff x="4580561" y="2589004"/>
            <a:chExt cx="1064464" cy="25200"/>
          </a:xfrm>
        </p:grpSpPr>
        <p:sp>
          <p:nvSpPr>
            <p:cNvPr id="78" name="Google Shape;78;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1" name="Google Shape;81;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2" name="Google Shape;82;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6" name="Google Shape;86;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7" name="Google Shape;87;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grpSp>
        <p:nvGrpSpPr>
          <p:cNvPr id="89" name="Google Shape;89;p9"/>
          <p:cNvGrpSpPr/>
          <p:nvPr/>
        </p:nvGrpSpPr>
        <p:grpSpPr>
          <a:xfrm>
            <a:off x="830392" y="1191256"/>
            <a:ext cx="745763" cy="45826"/>
            <a:chOff x="4580561" y="2589004"/>
            <a:chExt cx="1064464" cy="25200"/>
          </a:xfrm>
        </p:grpSpPr>
        <p:sp>
          <p:nvSpPr>
            <p:cNvPr id="90" name="Google Shape;90;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3" name="Google Shape;9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7" name="Google Shape;97;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98" name="Google Shape;98;p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99" name="Google Shape;99;p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100" name="Google Shape;100;p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grpSp>
        <p:nvGrpSpPr>
          <p:cNvPr id="102" name="Google Shape;102;p10"/>
          <p:cNvGrpSpPr/>
          <p:nvPr/>
        </p:nvGrpSpPr>
        <p:grpSpPr>
          <a:xfrm>
            <a:off x="830392" y="1191256"/>
            <a:ext cx="745763" cy="45826"/>
            <a:chOff x="4580561" y="2589004"/>
            <a:chExt cx="1064464" cy="25200"/>
          </a:xfrm>
        </p:grpSpPr>
        <p:sp>
          <p:nvSpPr>
            <p:cNvPr id="103" name="Google Shape;103;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0" name="Google Shape;110;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1" name="Google Shape;111;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2" name="Google Shape;112;p1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113" name="Google Shape;113;p1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114" name="Google Shape;114;p1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3.png"/><Relationship Id="rId13" Type="http://schemas.openxmlformats.org/officeDocument/2006/relationships/image" Target="../media/image13.png"/><Relationship Id="rId12" Type="http://schemas.openxmlformats.org/officeDocument/2006/relationships/image" Target="../media/image12.pn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21.png"/><Relationship Id="rId1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5.jpg"/><Relationship Id="rId5" Type="http://schemas.openxmlformats.org/officeDocument/2006/relationships/image" Target="../media/image19.jpg"/><Relationship Id="rId6"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www.fareclock.com/" TargetMode="External"/><Relationship Id="rId4" Type="http://schemas.openxmlformats.org/officeDocument/2006/relationships/hyperlink" Target="https://moodle.org/plugins/mod_attendance" TargetMode="External"/><Relationship Id="rId5" Type="http://schemas.openxmlformats.org/officeDocument/2006/relationships/hyperlink" Target="https://www.techtarget.com/searchsoftwarequality/definition/waterfall-model#:~:text=The%20waterfall%20model%20is%20a,the%20edge%20of%20a%20cliff" TargetMode="External"/><Relationship Id="rId6" Type="http://schemas.openxmlformats.org/officeDocument/2006/relationships/hyperlink" Target="https://www.pyimagesearch.com/2018/06/18/face-recognition-with-opencv-python-and-deep-learn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jp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Presence</a:t>
            </a:r>
            <a:endParaRPr/>
          </a:p>
        </p:txBody>
      </p:sp>
      <p:sp>
        <p:nvSpPr>
          <p:cNvPr id="186" name="Google Shape;186;p18"/>
          <p:cNvSpPr txBox="1"/>
          <p:nvPr>
            <p:ph idx="1" type="subTitle"/>
          </p:nvPr>
        </p:nvSpPr>
        <p:spPr>
          <a:xfrm>
            <a:off x="793825" y="2030550"/>
            <a:ext cx="4530300" cy="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Auto-Attendance System with report generation</a:t>
            </a:r>
            <a:endParaRPr b="1" sz="1400"/>
          </a:p>
        </p:txBody>
      </p:sp>
      <p:pic>
        <p:nvPicPr>
          <p:cNvPr id="187" name="Google Shape;187;p18"/>
          <p:cNvPicPr preferRelativeResize="0"/>
          <p:nvPr/>
        </p:nvPicPr>
        <p:blipFill>
          <a:blip r:embed="rId3">
            <a:alphaModFix/>
          </a:blip>
          <a:stretch>
            <a:fillRect/>
          </a:stretch>
        </p:blipFill>
        <p:spPr>
          <a:xfrm>
            <a:off x="5157108" y="124300"/>
            <a:ext cx="3813284" cy="5143499"/>
          </a:xfrm>
          <a:prstGeom prst="rect">
            <a:avLst/>
          </a:prstGeom>
          <a:noFill/>
          <a:ln>
            <a:noFill/>
          </a:ln>
        </p:spPr>
      </p:pic>
      <p:sp>
        <p:nvSpPr>
          <p:cNvPr id="188" name="Google Shape;188;p18"/>
          <p:cNvSpPr txBox="1"/>
          <p:nvPr>
            <p:ph idx="1" type="subTitle"/>
          </p:nvPr>
        </p:nvSpPr>
        <p:spPr>
          <a:xfrm>
            <a:off x="793825" y="3540075"/>
            <a:ext cx="4530300" cy="15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Presented by Team SARS </a:t>
            </a:r>
            <a:endParaRPr b="1" sz="1400"/>
          </a:p>
          <a:p>
            <a:pPr indent="0" lvl="0" marL="0" rtl="0" algn="l">
              <a:spcBef>
                <a:spcPts val="0"/>
              </a:spcBef>
              <a:spcAft>
                <a:spcPts val="0"/>
              </a:spcAft>
              <a:buNone/>
            </a:pPr>
            <a:r>
              <a:t/>
            </a:r>
            <a:endParaRPr b="1" i="1" sz="1400"/>
          </a:p>
          <a:p>
            <a:pPr indent="0" lvl="0" marL="0" rtl="0" algn="l">
              <a:spcBef>
                <a:spcPts val="0"/>
              </a:spcBef>
              <a:spcAft>
                <a:spcPts val="0"/>
              </a:spcAft>
              <a:buNone/>
            </a:pPr>
            <a:r>
              <a:rPr i="1" lang="en-GB" sz="1400"/>
              <a:t>Rupesh Budhathoki, 191721</a:t>
            </a:r>
            <a:endParaRPr i="1" sz="1400"/>
          </a:p>
          <a:p>
            <a:pPr indent="0" lvl="0" marL="0" rtl="0" algn="l">
              <a:spcBef>
                <a:spcPts val="0"/>
              </a:spcBef>
              <a:spcAft>
                <a:spcPts val="0"/>
              </a:spcAft>
              <a:buNone/>
            </a:pPr>
            <a:r>
              <a:rPr i="1" lang="en-GB" sz="1400"/>
              <a:t>Apsara Bishwokarma, 191704</a:t>
            </a:r>
            <a:endParaRPr i="1" sz="1400"/>
          </a:p>
          <a:p>
            <a:pPr indent="0" lvl="0" marL="0" rtl="0" algn="l">
              <a:spcBef>
                <a:spcPts val="0"/>
              </a:spcBef>
              <a:spcAft>
                <a:spcPts val="0"/>
              </a:spcAft>
              <a:buNone/>
            </a:pPr>
            <a:r>
              <a:rPr i="1" lang="en-GB" sz="1400"/>
              <a:t>Sampada Kharel, 191723</a:t>
            </a:r>
            <a:endParaRPr i="1" sz="1400"/>
          </a:p>
          <a:p>
            <a:pPr indent="0" lvl="0" marL="0" rtl="0" algn="l">
              <a:spcBef>
                <a:spcPts val="0"/>
              </a:spcBef>
              <a:spcAft>
                <a:spcPts val="0"/>
              </a:spcAft>
              <a:buNone/>
            </a:pPr>
            <a:r>
              <a:rPr i="1" lang="en-GB" sz="1400"/>
              <a:t>Sudarshan Khsettri, 191729</a:t>
            </a:r>
            <a:endParaRPr i="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8" name="Google Shape;298;p27"/>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299" name="Google Shape;299;p27"/>
          <p:cNvPicPr preferRelativeResize="0"/>
          <p:nvPr/>
        </p:nvPicPr>
        <p:blipFill>
          <a:blip r:embed="rId3">
            <a:alphaModFix/>
          </a:blip>
          <a:stretch>
            <a:fillRect/>
          </a:stretch>
        </p:blipFill>
        <p:spPr>
          <a:xfrm>
            <a:off x="7750555" y="3672656"/>
            <a:ext cx="929642" cy="936961"/>
          </a:xfrm>
          <a:prstGeom prst="rect">
            <a:avLst/>
          </a:prstGeom>
          <a:noFill/>
          <a:ln>
            <a:noFill/>
          </a:ln>
        </p:spPr>
      </p:pic>
      <p:pic>
        <p:nvPicPr>
          <p:cNvPr id="300" name="Google Shape;300;p27"/>
          <p:cNvPicPr preferRelativeResize="0"/>
          <p:nvPr/>
        </p:nvPicPr>
        <p:blipFill>
          <a:blip r:embed="rId4">
            <a:alphaModFix/>
          </a:blip>
          <a:stretch>
            <a:fillRect/>
          </a:stretch>
        </p:blipFill>
        <p:spPr>
          <a:xfrm>
            <a:off x="3599550" y="696850"/>
            <a:ext cx="1002842" cy="1698242"/>
          </a:xfrm>
          <a:prstGeom prst="rect">
            <a:avLst/>
          </a:prstGeom>
          <a:noFill/>
          <a:ln>
            <a:noFill/>
          </a:ln>
        </p:spPr>
      </p:pic>
      <p:pic>
        <p:nvPicPr>
          <p:cNvPr id="301" name="Google Shape;301;p27"/>
          <p:cNvPicPr preferRelativeResize="0"/>
          <p:nvPr/>
        </p:nvPicPr>
        <p:blipFill>
          <a:blip r:embed="rId5">
            <a:alphaModFix/>
          </a:blip>
          <a:stretch>
            <a:fillRect/>
          </a:stretch>
        </p:blipFill>
        <p:spPr>
          <a:xfrm>
            <a:off x="4707619" y="1197128"/>
            <a:ext cx="1141922" cy="614881"/>
          </a:xfrm>
          <a:prstGeom prst="rect">
            <a:avLst/>
          </a:prstGeom>
          <a:noFill/>
          <a:ln>
            <a:noFill/>
          </a:ln>
        </p:spPr>
      </p:pic>
      <p:pic>
        <p:nvPicPr>
          <p:cNvPr id="302" name="Google Shape;302;p27"/>
          <p:cNvPicPr preferRelativeResize="0"/>
          <p:nvPr/>
        </p:nvPicPr>
        <p:blipFill>
          <a:blip r:embed="rId6">
            <a:alphaModFix/>
          </a:blip>
          <a:stretch>
            <a:fillRect/>
          </a:stretch>
        </p:blipFill>
        <p:spPr>
          <a:xfrm>
            <a:off x="5954769" y="856747"/>
            <a:ext cx="1046762" cy="1295642"/>
          </a:xfrm>
          <a:prstGeom prst="rect">
            <a:avLst/>
          </a:prstGeom>
          <a:noFill/>
          <a:ln>
            <a:noFill/>
          </a:ln>
        </p:spPr>
      </p:pic>
      <p:pic>
        <p:nvPicPr>
          <p:cNvPr id="303" name="Google Shape;303;p27"/>
          <p:cNvPicPr preferRelativeResize="0"/>
          <p:nvPr/>
        </p:nvPicPr>
        <p:blipFill>
          <a:blip r:embed="rId7">
            <a:alphaModFix/>
          </a:blip>
          <a:stretch>
            <a:fillRect/>
          </a:stretch>
        </p:blipFill>
        <p:spPr>
          <a:xfrm>
            <a:off x="7172312" y="973877"/>
            <a:ext cx="1559163" cy="1061401"/>
          </a:xfrm>
          <a:prstGeom prst="rect">
            <a:avLst/>
          </a:prstGeom>
          <a:noFill/>
          <a:ln>
            <a:noFill/>
          </a:ln>
        </p:spPr>
      </p:pic>
      <p:pic>
        <p:nvPicPr>
          <p:cNvPr id="304" name="Google Shape;304;p27"/>
          <p:cNvPicPr preferRelativeResize="0"/>
          <p:nvPr/>
        </p:nvPicPr>
        <p:blipFill>
          <a:blip r:embed="rId8">
            <a:alphaModFix/>
          </a:blip>
          <a:stretch>
            <a:fillRect/>
          </a:stretch>
        </p:blipFill>
        <p:spPr>
          <a:xfrm>
            <a:off x="6043464" y="2209806"/>
            <a:ext cx="1061402" cy="1288322"/>
          </a:xfrm>
          <a:prstGeom prst="rect">
            <a:avLst/>
          </a:prstGeom>
          <a:noFill/>
          <a:ln>
            <a:noFill/>
          </a:ln>
        </p:spPr>
      </p:pic>
      <p:pic>
        <p:nvPicPr>
          <p:cNvPr id="305" name="Google Shape;305;p27"/>
          <p:cNvPicPr preferRelativeResize="0"/>
          <p:nvPr/>
        </p:nvPicPr>
        <p:blipFill>
          <a:blip r:embed="rId9">
            <a:alphaModFix/>
          </a:blip>
          <a:stretch>
            <a:fillRect/>
          </a:stretch>
        </p:blipFill>
        <p:spPr>
          <a:xfrm>
            <a:off x="5933674" y="3498128"/>
            <a:ext cx="1281002" cy="1251722"/>
          </a:xfrm>
          <a:prstGeom prst="rect">
            <a:avLst/>
          </a:prstGeom>
          <a:noFill/>
          <a:ln>
            <a:noFill/>
          </a:ln>
        </p:spPr>
      </p:pic>
      <p:pic>
        <p:nvPicPr>
          <p:cNvPr id="306" name="Google Shape;306;p27"/>
          <p:cNvPicPr preferRelativeResize="0"/>
          <p:nvPr/>
        </p:nvPicPr>
        <p:blipFill>
          <a:blip r:embed="rId10">
            <a:alphaModFix/>
          </a:blip>
          <a:stretch>
            <a:fillRect/>
          </a:stretch>
        </p:blipFill>
        <p:spPr>
          <a:xfrm>
            <a:off x="7131802" y="2056086"/>
            <a:ext cx="1500603" cy="1595762"/>
          </a:xfrm>
          <a:prstGeom prst="rect">
            <a:avLst/>
          </a:prstGeom>
          <a:noFill/>
          <a:ln>
            <a:noFill/>
          </a:ln>
        </p:spPr>
      </p:pic>
      <p:sp>
        <p:nvSpPr>
          <p:cNvPr id="307" name="Google Shape;307;p2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Client-Server </a:t>
            </a:r>
            <a:r>
              <a:rPr lang="en-GB">
                <a:solidFill>
                  <a:srgbClr val="000000"/>
                </a:solidFill>
              </a:rPr>
              <a:t>Architecture</a:t>
            </a:r>
            <a:endParaRPr/>
          </a:p>
        </p:txBody>
      </p:sp>
      <p:sp>
        <p:nvSpPr>
          <p:cNvPr id="308" name="Google Shape;308;p27"/>
          <p:cNvSpPr txBox="1"/>
          <p:nvPr>
            <p:ph idx="1" type="body"/>
          </p:nvPr>
        </p:nvSpPr>
        <p:spPr>
          <a:xfrm>
            <a:off x="730000" y="2374950"/>
            <a:ext cx="3293100" cy="7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will divide the functionality and responsibilities of a software application into two main components</a:t>
            </a:r>
            <a:endParaRPr sz="1100"/>
          </a:p>
        </p:txBody>
      </p:sp>
      <p:pic>
        <p:nvPicPr>
          <p:cNvPr id="309" name="Google Shape;309;p27"/>
          <p:cNvPicPr preferRelativeResize="0"/>
          <p:nvPr/>
        </p:nvPicPr>
        <p:blipFill>
          <a:blip r:embed="rId11">
            <a:alphaModFix/>
          </a:blip>
          <a:stretch>
            <a:fillRect/>
          </a:stretch>
        </p:blipFill>
        <p:spPr>
          <a:xfrm>
            <a:off x="1886963" y="3360963"/>
            <a:ext cx="656949" cy="677749"/>
          </a:xfrm>
          <a:prstGeom prst="rect">
            <a:avLst/>
          </a:prstGeom>
          <a:noFill/>
          <a:ln>
            <a:noFill/>
          </a:ln>
        </p:spPr>
      </p:pic>
      <p:pic>
        <p:nvPicPr>
          <p:cNvPr id="310" name="Google Shape;310;p27"/>
          <p:cNvPicPr preferRelativeResize="0"/>
          <p:nvPr/>
        </p:nvPicPr>
        <p:blipFill>
          <a:blip r:embed="rId12">
            <a:alphaModFix/>
          </a:blip>
          <a:stretch>
            <a:fillRect/>
          </a:stretch>
        </p:blipFill>
        <p:spPr>
          <a:xfrm>
            <a:off x="3024225" y="3360963"/>
            <a:ext cx="929649" cy="560131"/>
          </a:xfrm>
          <a:prstGeom prst="rect">
            <a:avLst/>
          </a:prstGeom>
          <a:noFill/>
          <a:ln>
            <a:noFill/>
          </a:ln>
        </p:spPr>
      </p:pic>
      <p:grpSp>
        <p:nvGrpSpPr>
          <p:cNvPr id="311" name="Google Shape;311;p27"/>
          <p:cNvGrpSpPr/>
          <p:nvPr/>
        </p:nvGrpSpPr>
        <p:grpSpPr>
          <a:xfrm>
            <a:off x="857950" y="3399364"/>
            <a:ext cx="548700" cy="1448688"/>
            <a:chOff x="857950" y="3399364"/>
            <a:chExt cx="548700" cy="1448688"/>
          </a:xfrm>
        </p:grpSpPr>
        <p:pic>
          <p:nvPicPr>
            <p:cNvPr id="312" name="Google Shape;312;p27"/>
            <p:cNvPicPr preferRelativeResize="0"/>
            <p:nvPr/>
          </p:nvPicPr>
          <p:blipFill>
            <a:blip r:embed="rId13">
              <a:alphaModFix/>
            </a:blip>
            <a:stretch>
              <a:fillRect/>
            </a:stretch>
          </p:blipFill>
          <p:spPr>
            <a:xfrm>
              <a:off x="857950" y="3399364"/>
              <a:ext cx="548700" cy="600929"/>
            </a:xfrm>
            <a:prstGeom prst="rect">
              <a:avLst/>
            </a:prstGeom>
            <a:noFill/>
            <a:ln>
              <a:noFill/>
            </a:ln>
          </p:spPr>
        </p:pic>
        <p:pic>
          <p:nvPicPr>
            <p:cNvPr id="313" name="Google Shape;313;p27"/>
            <p:cNvPicPr preferRelativeResize="0"/>
            <p:nvPr/>
          </p:nvPicPr>
          <p:blipFill>
            <a:blip r:embed="rId14">
              <a:alphaModFix/>
            </a:blip>
            <a:stretch>
              <a:fillRect/>
            </a:stretch>
          </p:blipFill>
          <p:spPr>
            <a:xfrm>
              <a:off x="857950" y="4171791"/>
              <a:ext cx="548700" cy="67626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9" name="Google Shape;319;p28"/>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320" name="Google Shape;320;p28"/>
          <p:cNvPicPr preferRelativeResize="0"/>
          <p:nvPr/>
        </p:nvPicPr>
        <p:blipFill>
          <a:blip r:embed="rId3">
            <a:alphaModFix/>
          </a:blip>
          <a:stretch>
            <a:fillRect/>
          </a:stretch>
        </p:blipFill>
        <p:spPr>
          <a:xfrm>
            <a:off x="3094326" y="795250"/>
            <a:ext cx="5690951" cy="3954600"/>
          </a:xfrm>
          <a:prstGeom prst="rect">
            <a:avLst/>
          </a:prstGeom>
          <a:noFill/>
          <a:ln>
            <a:noFill/>
          </a:ln>
        </p:spPr>
      </p:pic>
      <p:sp>
        <p:nvSpPr>
          <p:cNvPr id="321" name="Google Shape;321;p28"/>
          <p:cNvSpPr txBox="1"/>
          <p:nvPr>
            <p:ph type="title"/>
          </p:nvPr>
        </p:nvSpPr>
        <p:spPr>
          <a:xfrm>
            <a:off x="729450" y="1367875"/>
            <a:ext cx="2305500" cy="137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Face Recognition Process</a:t>
            </a:r>
            <a:endParaRPr sz="1000"/>
          </a:p>
        </p:txBody>
      </p:sp>
      <p:sp>
        <p:nvSpPr>
          <p:cNvPr id="322" name="Google Shape;322;p28"/>
          <p:cNvSpPr txBox="1"/>
          <p:nvPr>
            <p:ph idx="1" type="body"/>
          </p:nvPr>
        </p:nvSpPr>
        <p:spPr>
          <a:xfrm>
            <a:off x="729450" y="3060400"/>
            <a:ext cx="23055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Simplified representation of face recognition process</a:t>
            </a:r>
            <a:endParaRPr sz="1100"/>
          </a:p>
        </p:txBody>
      </p:sp>
      <p:sp>
        <p:nvSpPr>
          <p:cNvPr id="323" name="Google Shape;323;p28"/>
          <p:cNvSpPr txBox="1"/>
          <p:nvPr>
            <p:ph idx="1" type="body"/>
          </p:nvPr>
        </p:nvSpPr>
        <p:spPr>
          <a:xfrm>
            <a:off x="305675" y="3720900"/>
            <a:ext cx="3300900" cy="290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Load and preprocess the dataset using pre-trained model</a:t>
            </a:r>
            <a:endParaRPr/>
          </a:p>
          <a:p>
            <a:pPr indent="-311150" lvl="0" marL="457200" rtl="0" algn="l">
              <a:spcBef>
                <a:spcPts val="0"/>
              </a:spcBef>
              <a:spcAft>
                <a:spcPts val="0"/>
              </a:spcAft>
              <a:buSzPts val="1300"/>
              <a:buChar char="●"/>
            </a:pPr>
            <a:r>
              <a:rPr lang="en-GB"/>
              <a:t>Compute the Euclidean distance between embeddings to determine the identity of a face</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9"/>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329" name="Google Shape;329;p29"/>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These deliverables encompass various components and functionalities of the automated attendance system, ensuring a comprehensive solution for tracking and analyzing student attendance.</a:t>
            </a:r>
            <a:endParaRPr sz="1100"/>
          </a:p>
        </p:txBody>
      </p:sp>
      <p:sp>
        <p:nvSpPr>
          <p:cNvPr id="330" name="Google Shape;330;p29"/>
          <p:cNvSpPr txBox="1"/>
          <p:nvPr/>
        </p:nvSpPr>
        <p:spPr>
          <a:xfrm>
            <a:off x="992300" y="2706500"/>
            <a:ext cx="34005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Realtime frontend interface</a:t>
            </a:r>
            <a:endParaRPr b="1" sz="800">
              <a:solidFill>
                <a:schemeClr val="dk1"/>
              </a:solidFill>
              <a:latin typeface="Lato"/>
              <a:ea typeface="Lato"/>
              <a:cs typeface="Lato"/>
              <a:sym typeface="Lato"/>
            </a:endParaRPr>
          </a:p>
        </p:txBody>
      </p:sp>
      <p:sp>
        <p:nvSpPr>
          <p:cNvPr id="331" name="Google Shape;331;p29"/>
          <p:cNvSpPr txBox="1"/>
          <p:nvPr/>
        </p:nvSpPr>
        <p:spPr>
          <a:xfrm>
            <a:off x="722900" y="2931550"/>
            <a:ext cx="37701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Client</a:t>
            </a:r>
            <a:endParaRPr b="1" sz="4800">
              <a:solidFill>
                <a:schemeClr val="dk1"/>
              </a:solidFill>
              <a:latin typeface="Lato"/>
              <a:ea typeface="Lato"/>
              <a:cs typeface="Lato"/>
              <a:sym typeface="Lato"/>
            </a:endParaRPr>
          </a:p>
        </p:txBody>
      </p:sp>
      <p:sp>
        <p:nvSpPr>
          <p:cNvPr id="332" name="Google Shape;332;p29"/>
          <p:cNvSpPr txBox="1"/>
          <p:nvPr/>
        </p:nvSpPr>
        <p:spPr>
          <a:xfrm>
            <a:off x="842600" y="3768550"/>
            <a:ext cx="35124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Deployed Frontend interface where the authority can </a:t>
            </a:r>
            <a:r>
              <a:rPr b="1" lang="en-GB" sz="1100">
                <a:solidFill>
                  <a:schemeClr val="accent1"/>
                </a:solidFill>
                <a:latin typeface="Lato"/>
                <a:ea typeface="Lato"/>
                <a:cs typeface="Lato"/>
                <a:sym typeface="Lato"/>
              </a:rPr>
              <a:t>control the system and students can view their attendance information and report mistakes</a:t>
            </a:r>
            <a:endParaRPr b="1" sz="1100">
              <a:solidFill>
                <a:schemeClr val="accent1"/>
              </a:solidFill>
              <a:latin typeface="Lato"/>
              <a:ea typeface="Lato"/>
              <a:cs typeface="Lato"/>
              <a:sym typeface="Lato"/>
            </a:endParaRPr>
          </a:p>
        </p:txBody>
      </p:sp>
      <p:cxnSp>
        <p:nvCxnSpPr>
          <p:cNvPr id="333" name="Google Shape;333;p29"/>
          <p:cNvCxnSpPr/>
          <p:nvPr/>
        </p:nvCxnSpPr>
        <p:spPr>
          <a:xfrm>
            <a:off x="4572075" y="2763900"/>
            <a:ext cx="0" cy="1832100"/>
          </a:xfrm>
          <a:prstGeom prst="straightConnector1">
            <a:avLst/>
          </a:prstGeom>
          <a:noFill/>
          <a:ln cap="flat" cmpd="sng" w="9525">
            <a:solidFill>
              <a:schemeClr val="accent1"/>
            </a:solidFill>
            <a:prstDash val="dot"/>
            <a:round/>
            <a:headEnd len="med" w="med" type="none"/>
            <a:tailEnd len="med" w="med" type="none"/>
          </a:ln>
        </p:spPr>
      </p:cxnSp>
      <p:sp>
        <p:nvSpPr>
          <p:cNvPr id="334" name="Google Shape;334;p29"/>
          <p:cNvSpPr txBox="1"/>
          <p:nvPr/>
        </p:nvSpPr>
        <p:spPr>
          <a:xfrm>
            <a:off x="4883275" y="2683900"/>
            <a:ext cx="3250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Core mechanism</a:t>
            </a:r>
            <a:endParaRPr b="1" sz="800">
              <a:solidFill>
                <a:schemeClr val="dk1"/>
              </a:solidFill>
              <a:latin typeface="Lato"/>
              <a:ea typeface="Lato"/>
              <a:cs typeface="Lato"/>
              <a:sym typeface="Lato"/>
            </a:endParaRPr>
          </a:p>
        </p:txBody>
      </p:sp>
      <p:sp>
        <p:nvSpPr>
          <p:cNvPr id="335" name="Google Shape;335;p29"/>
          <p:cNvSpPr txBox="1"/>
          <p:nvPr/>
        </p:nvSpPr>
        <p:spPr>
          <a:xfrm>
            <a:off x="4943575" y="2908950"/>
            <a:ext cx="34599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Server</a:t>
            </a:r>
            <a:endParaRPr b="1" sz="4800">
              <a:solidFill>
                <a:schemeClr val="dk1"/>
              </a:solidFill>
              <a:latin typeface="Lato"/>
              <a:ea typeface="Lato"/>
              <a:cs typeface="Lato"/>
              <a:sym typeface="Lato"/>
            </a:endParaRPr>
          </a:p>
        </p:txBody>
      </p:sp>
      <p:sp>
        <p:nvSpPr>
          <p:cNvPr id="336" name="Google Shape;336;p29"/>
          <p:cNvSpPr txBox="1"/>
          <p:nvPr/>
        </p:nvSpPr>
        <p:spPr>
          <a:xfrm>
            <a:off x="4883275" y="3745950"/>
            <a:ext cx="34005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Deployed Python program responsible for face-recognition, api communications and report generation. Including the </a:t>
            </a:r>
            <a:r>
              <a:rPr b="1" lang="en-GB" sz="1100">
                <a:solidFill>
                  <a:schemeClr val="accent1"/>
                </a:solidFill>
                <a:latin typeface="Lato"/>
                <a:ea typeface="Lato"/>
                <a:cs typeface="Lato"/>
                <a:sym typeface="Lato"/>
              </a:rPr>
              <a:t>database design and implementation</a:t>
            </a:r>
            <a:endParaRPr b="1" sz="1100">
              <a:solidFill>
                <a:schemeClr val="accent1"/>
              </a:solidFill>
              <a:latin typeface="Lato"/>
              <a:ea typeface="Lato"/>
              <a:cs typeface="Lato"/>
              <a:sym typeface="Lato"/>
            </a:endParaRPr>
          </a:p>
        </p:txBody>
      </p:sp>
      <p:sp>
        <p:nvSpPr>
          <p:cNvPr id="337" name="Google Shape;337;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38" name="Google Shape;338;p2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schedule</a:t>
            </a:r>
            <a:endParaRPr sz="800"/>
          </a:p>
        </p:txBody>
      </p:sp>
      <p:sp>
        <p:nvSpPr>
          <p:cNvPr id="344" name="Google Shape;344;p30"/>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Week1</a:t>
            </a:r>
            <a:endParaRPr b="1">
              <a:latin typeface="Lato"/>
              <a:ea typeface="Lato"/>
              <a:cs typeface="Lato"/>
              <a:sym typeface="Lato"/>
            </a:endParaRPr>
          </a:p>
        </p:txBody>
      </p:sp>
      <p:sp>
        <p:nvSpPr>
          <p:cNvPr id="345" name="Google Shape;345;p30"/>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Requirement Analysis</a:t>
            </a:r>
            <a:endParaRPr sz="800">
              <a:solidFill>
                <a:srgbClr val="000000"/>
              </a:solidFill>
            </a:endParaRPr>
          </a:p>
        </p:txBody>
      </p:sp>
      <p:sp>
        <p:nvSpPr>
          <p:cNvPr id="346" name="Google Shape;346;p30"/>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Gathering and documenting project objectives and requirements</a:t>
            </a:r>
            <a:endParaRPr sz="700"/>
          </a:p>
        </p:txBody>
      </p:sp>
      <p:sp>
        <p:nvSpPr>
          <p:cNvPr id="347" name="Google Shape;347;p30"/>
          <p:cNvSpPr txBox="1"/>
          <p:nvPr/>
        </p:nvSpPr>
        <p:spPr>
          <a:xfrm>
            <a:off x="2062850" y="2957350"/>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2</a:t>
            </a:r>
            <a:endParaRPr b="1">
              <a:latin typeface="Lato"/>
              <a:ea typeface="Lato"/>
              <a:cs typeface="Lato"/>
              <a:sym typeface="Lato"/>
            </a:endParaRPr>
          </a:p>
        </p:txBody>
      </p:sp>
      <p:sp>
        <p:nvSpPr>
          <p:cNvPr id="348" name="Google Shape;348;p30"/>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Design and Implementation</a:t>
            </a:r>
            <a:endParaRPr sz="800">
              <a:solidFill>
                <a:srgbClr val="000000"/>
              </a:solidFill>
            </a:endParaRPr>
          </a:p>
        </p:txBody>
      </p:sp>
      <p:sp>
        <p:nvSpPr>
          <p:cNvPr id="349" name="Google Shape;349;p30"/>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Creating a high-level architectural design of the system and Developing the software according to the design specifications</a:t>
            </a:r>
            <a:endParaRPr sz="700"/>
          </a:p>
        </p:txBody>
      </p:sp>
      <p:sp>
        <p:nvSpPr>
          <p:cNvPr id="350" name="Google Shape;350;p30"/>
          <p:cNvSpPr txBox="1"/>
          <p:nvPr/>
        </p:nvSpPr>
        <p:spPr>
          <a:xfrm>
            <a:off x="3465549" y="3462425"/>
            <a:ext cx="103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11</a:t>
            </a:r>
            <a:endParaRPr b="1">
              <a:latin typeface="Lato"/>
              <a:ea typeface="Lato"/>
              <a:cs typeface="Lato"/>
              <a:sym typeface="Lato"/>
            </a:endParaRPr>
          </a:p>
        </p:txBody>
      </p:sp>
      <p:sp>
        <p:nvSpPr>
          <p:cNvPr id="351" name="Google Shape;351;p30"/>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Testing and Debugging</a:t>
            </a:r>
            <a:endParaRPr sz="800">
              <a:solidFill>
                <a:srgbClr val="000000"/>
              </a:solidFill>
            </a:endParaRPr>
          </a:p>
        </p:txBody>
      </p:sp>
      <p:sp>
        <p:nvSpPr>
          <p:cNvPr id="352" name="Google Shape;352;p30"/>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Identifying and resolving any issues, errors, or defects found during testing</a:t>
            </a:r>
            <a:endParaRPr sz="700"/>
          </a:p>
        </p:txBody>
      </p:sp>
      <p:sp>
        <p:nvSpPr>
          <p:cNvPr id="353" name="Google Shape;353;p30"/>
          <p:cNvSpPr txBox="1"/>
          <p:nvPr/>
        </p:nvSpPr>
        <p:spPr>
          <a:xfrm>
            <a:off x="4871275" y="2957350"/>
            <a:ext cx="1025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14</a:t>
            </a:r>
            <a:endParaRPr b="1">
              <a:latin typeface="Lato"/>
              <a:ea typeface="Lato"/>
              <a:cs typeface="Lato"/>
              <a:sym typeface="Lato"/>
            </a:endParaRPr>
          </a:p>
        </p:txBody>
      </p:sp>
      <p:sp>
        <p:nvSpPr>
          <p:cNvPr id="354" name="Google Shape;354;p30"/>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Deployment</a:t>
            </a:r>
            <a:endParaRPr sz="800">
              <a:solidFill>
                <a:srgbClr val="000000"/>
              </a:solidFill>
            </a:endParaRPr>
          </a:p>
        </p:txBody>
      </p:sp>
      <p:sp>
        <p:nvSpPr>
          <p:cNvPr id="355" name="Google Shape;355;p30"/>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Releasing the software to the production environment or end-users.</a:t>
            </a:r>
            <a:endParaRPr sz="700"/>
          </a:p>
          <a:p>
            <a:pPr indent="0" lvl="0" marL="0" rtl="0" algn="l">
              <a:lnSpc>
                <a:spcPct val="100000"/>
              </a:lnSpc>
              <a:spcBef>
                <a:spcPts val="1600"/>
              </a:spcBef>
              <a:spcAft>
                <a:spcPts val="0"/>
              </a:spcAft>
              <a:buNone/>
            </a:pPr>
            <a:r>
              <a:t/>
            </a:r>
            <a:endParaRPr sz="700"/>
          </a:p>
          <a:p>
            <a:pPr indent="0" lvl="0" marL="0" rtl="0" algn="l">
              <a:lnSpc>
                <a:spcPct val="100000"/>
              </a:lnSpc>
              <a:spcBef>
                <a:spcPts val="1600"/>
              </a:spcBef>
              <a:spcAft>
                <a:spcPts val="1600"/>
              </a:spcAft>
              <a:buNone/>
            </a:pPr>
            <a:r>
              <a:t/>
            </a:r>
            <a:endParaRPr sz="700"/>
          </a:p>
        </p:txBody>
      </p:sp>
      <p:sp>
        <p:nvSpPr>
          <p:cNvPr id="356" name="Google Shape;356;p30"/>
          <p:cNvSpPr txBox="1"/>
          <p:nvPr/>
        </p:nvSpPr>
        <p:spPr>
          <a:xfrm>
            <a:off x="6325153" y="3462425"/>
            <a:ext cx="957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16</a:t>
            </a:r>
            <a:endParaRPr b="1">
              <a:latin typeface="Lato"/>
              <a:ea typeface="Lato"/>
              <a:cs typeface="Lato"/>
              <a:sym typeface="Lato"/>
            </a:endParaRPr>
          </a:p>
        </p:txBody>
      </p:sp>
      <p:sp>
        <p:nvSpPr>
          <p:cNvPr id="357" name="Google Shape;357;p30"/>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Maintenance</a:t>
            </a:r>
            <a:endParaRPr sz="800">
              <a:solidFill>
                <a:srgbClr val="000000"/>
              </a:solidFill>
            </a:endParaRPr>
          </a:p>
        </p:txBody>
      </p:sp>
      <p:sp>
        <p:nvSpPr>
          <p:cNvPr id="358" name="Google Shape;358;p30"/>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Monitoring the system's performance, resolving user-reported issues, and applying patches</a:t>
            </a:r>
            <a:endParaRPr sz="700"/>
          </a:p>
        </p:txBody>
      </p:sp>
      <p:pic>
        <p:nvPicPr>
          <p:cNvPr id="359" name="Google Shape;359;p30"/>
          <p:cNvPicPr preferRelativeResize="0"/>
          <p:nvPr/>
        </p:nvPicPr>
        <p:blipFill rotWithShape="1">
          <a:blip r:embed="rId3">
            <a:alphaModFix/>
          </a:blip>
          <a:srcRect b="48797" l="0" r="0" t="48797"/>
          <a:stretch/>
        </p:blipFill>
        <p:spPr>
          <a:xfrm>
            <a:off x="885125" y="3339575"/>
            <a:ext cx="8265376" cy="132431"/>
          </a:xfrm>
          <a:prstGeom prst="rect">
            <a:avLst/>
          </a:prstGeom>
          <a:noFill/>
          <a:ln>
            <a:noFill/>
          </a:ln>
        </p:spPr>
      </p:pic>
      <p:grpSp>
        <p:nvGrpSpPr>
          <p:cNvPr id="360" name="Google Shape;360;p30"/>
          <p:cNvGrpSpPr/>
          <p:nvPr/>
        </p:nvGrpSpPr>
        <p:grpSpPr>
          <a:xfrm>
            <a:off x="845575" y="3060165"/>
            <a:ext cx="92400" cy="411825"/>
            <a:chOff x="845575" y="2563700"/>
            <a:chExt cx="92400" cy="411825"/>
          </a:xfrm>
        </p:grpSpPr>
        <p:cxnSp>
          <p:nvCxnSpPr>
            <p:cNvPr id="361" name="Google Shape;361;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2" name="Google Shape;362;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30"/>
          <p:cNvGrpSpPr/>
          <p:nvPr/>
        </p:nvGrpSpPr>
        <p:grpSpPr>
          <a:xfrm rot="10800000">
            <a:off x="2296375" y="3339567"/>
            <a:ext cx="92400" cy="411825"/>
            <a:chOff x="2070100" y="2563700"/>
            <a:chExt cx="92400" cy="411825"/>
          </a:xfrm>
        </p:grpSpPr>
        <p:cxnSp>
          <p:nvCxnSpPr>
            <p:cNvPr id="364" name="Google Shape;364;p30"/>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5" name="Google Shape;365;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0"/>
          <p:cNvGrpSpPr/>
          <p:nvPr/>
        </p:nvGrpSpPr>
        <p:grpSpPr>
          <a:xfrm>
            <a:off x="3747175" y="3060165"/>
            <a:ext cx="92400" cy="411825"/>
            <a:chOff x="845575" y="2563700"/>
            <a:chExt cx="92400" cy="411825"/>
          </a:xfrm>
        </p:grpSpPr>
        <p:cxnSp>
          <p:nvCxnSpPr>
            <p:cNvPr id="367" name="Google Shape;367;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68" name="Google Shape;368;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30"/>
          <p:cNvGrpSpPr/>
          <p:nvPr/>
        </p:nvGrpSpPr>
        <p:grpSpPr>
          <a:xfrm rot="10800000">
            <a:off x="5197975" y="3339567"/>
            <a:ext cx="92400" cy="411825"/>
            <a:chOff x="2070100" y="2563700"/>
            <a:chExt cx="92400" cy="411825"/>
          </a:xfrm>
        </p:grpSpPr>
        <p:cxnSp>
          <p:nvCxnSpPr>
            <p:cNvPr id="370" name="Google Shape;370;p30"/>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0"/>
          <p:cNvGrpSpPr/>
          <p:nvPr/>
        </p:nvGrpSpPr>
        <p:grpSpPr>
          <a:xfrm>
            <a:off x="6648775" y="3060165"/>
            <a:ext cx="92400" cy="411825"/>
            <a:chOff x="845575" y="2563700"/>
            <a:chExt cx="92400" cy="411825"/>
          </a:xfrm>
        </p:grpSpPr>
        <p:cxnSp>
          <p:nvCxnSpPr>
            <p:cNvPr id="373" name="Google Shape;373;p30"/>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74" name="Google Shape;374;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76" name="Google Shape;376;p3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Schedule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1"/>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b="0"/>
          </a:p>
        </p:txBody>
      </p:sp>
      <p:sp>
        <p:nvSpPr>
          <p:cNvPr id="382" name="Google Shape;382;p31"/>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team consists of four dedicated individuals with diverse skill sets and roles</a:t>
            </a:r>
            <a:endParaRPr sz="1100"/>
          </a:p>
        </p:txBody>
      </p:sp>
      <p:grpSp>
        <p:nvGrpSpPr>
          <p:cNvPr id="383" name="Google Shape;383;p31"/>
          <p:cNvGrpSpPr/>
          <p:nvPr/>
        </p:nvGrpSpPr>
        <p:grpSpPr>
          <a:xfrm>
            <a:off x="2928950" y="1647675"/>
            <a:ext cx="1526986" cy="2518576"/>
            <a:chOff x="2928950" y="1647675"/>
            <a:chExt cx="1526986" cy="2518576"/>
          </a:xfrm>
        </p:grpSpPr>
        <p:pic>
          <p:nvPicPr>
            <p:cNvPr id="384" name="Google Shape;384;p31"/>
            <p:cNvPicPr preferRelativeResize="0"/>
            <p:nvPr/>
          </p:nvPicPr>
          <p:blipFill rotWithShape="1">
            <a:blip r:embed="rId3">
              <a:alphaModFix/>
            </a:blip>
            <a:srcRect b="0" l="19685" r="19685" t="0"/>
            <a:stretch/>
          </p:blipFill>
          <p:spPr>
            <a:xfrm>
              <a:off x="2928950" y="1647675"/>
              <a:ext cx="1526986" cy="2518576"/>
            </a:xfrm>
            <a:prstGeom prst="rect">
              <a:avLst/>
            </a:prstGeom>
            <a:noFill/>
            <a:ln>
              <a:noFill/>
            </a:ln>
          </p:spPr>
        </p:pic>
        <p:sp>
          <p:nvSpPr>
            <p:cNvPr id="385" name="Google Shape;385;p31"/>
            <p:cNvSpPr txBox="1"/>
            <p:nvPr/>
          </p:nvSpPr>
          <p:spPr>
            <a:xfrm>
              <a:off x="2990433"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PROJECT MANAGER</a:t>
              </a:r>
              <a:endParaRPr b="1" sz="600">
                <a:solidFill>
                  <a:srgbClr val="FFFFFF"/>
                </a:solidFill>
              </a:endParaRPr>
            </a:p>
          </p:txBody>
        </p:sp>
        <p:sp>
          <p:nvSpPr>
            <p:cNvPr id="386" name="Google Shape;386;p31"/>
            <p:cNvSpPr txBox="1"/>
            <p:nvPr/>
          </p:nvSpPr>
          <p:spPr>
            <a:xfrm>
              <a:off x="2990433"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Rupesh</a:t>
              </a:r>
              <a:endParaRPr>
                <a:solidFill>
                  <a:srgbClr val="FFFFFF"/>
                </a:solidFill>
              </a:endParaRPr>
            </a:p>
          </p:txBody>
        </p:sp>
      </p:grpSp>
      <p:pic>
        <p:nvPicPr>
          <p:cNvPr id="387" name="Google Shape;387;p31"/>
          <p:cNvPicPr preferRelativeResize="0"/>
          <p:nvPr/>
        </p:nvPicPr>
        <p:blipFill rotWithShape="1">
          <a:blip r:embed="rId4">
            <a:alphaModFix/>
          </a:blip>
          <a:srcRect b="0" l="19750" r="19756" t="0"/>
          <a:stretch/>
        </p:blipFill>
        <p:spPr>
          <a:xfrm>
            <a:off x="4491097" y="1647675"/>
            <a:ext cx="1523551" cy="2518577"/>
          </a:xfrm>
          <a:prstGeom prst="rect">
            <a:avLst/>
          </a:prstGeom>
          <a:noFill/>
          <a:ln>
            <a:noFill/>
          </a:ln>
        </p:spPr>
      </p:pic>
      <p:sp>
        <p:nvSpPr>
          <p:cNvPr id="388" name="Google Shape;388;p31"/>
          <p:cNvSpPr txBox="1"/>
          <p:nvPr/>
        </p:nvSpPr>
        <p:spPr>
          <a:xfrm>
            <a:off x="4555557"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FRONTEND DEVELOPER</a:t>
            </a:r>
            <a:endParaRPr b="1" sz="600">
              <a:solidFill>
                <a:srgbClr val="FFFFFF"/>
              </a:solidFill>
            </a:endParaRPr>
          </a:p>
        </p:txBody>
      </p:sp>
      <p:sp>
        <p:nvSpPr>
          <p:cNvPr id="389" name="Google Shape;389;p31"/>
          <p:cNvSpPr txBox="1"/>
          <p:nvPr/>
        </p:nvSpPr>
        <p:spPr>
          <a:xfrm>
            <a:off x="4555557"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Apsara</a:t>
            </a:r>
            <a:endParaRPr>
              <a:solidFill>
                <a:srgbClr val="FFFFFF"/>
              </a:solidFill>
            </a:endParaRPr>
          </a:p>
        </p:txBody>
      </p:sp>
      <p:pic>
        <p:nvPicPr>
          <p:cNvPr id="390" name="Google Shape;390;p31"/>
          <p:cNvPicPr preferRelativeResize="0"/>
          <p:nvPr/>
        </p:nvPicPr>
        <p:blipFill rotWithShape="1">
          <a:blip r:embed="rId5">
            <a:alphaModFix/>
          </a:blip>
          <a:srcRect b="0" l="19750" r="19756" t="0"/>
          <a:stretch/>
        </p:blipFill>
        <p:spPr>
          <a:xfrm>
            <a:off x="6053225" y="1647675"/>
            <a:ext cx="1523548" cy="2518574"/>
          </a:xfrm>
          <a:prstGeom prst="rect">
            <a:avLst/>
          </a:prstGeom>
          <a:noFill/>
          <a:ln>
            <a:noFill/>
          </a:ln>
        </p:spPr>
      </p:pic>
      <p:sp>
        <p:nvSpPr>
          <p:cNvPr id="391" name="Google Shape;391;p31"/>
          <p:cNvSpPr txBox="1"/>
          <p:nvPr/>
        </p:nvSpPr>
        <p:spPr>
          <a:xfrm>
            <a:off x="6116934"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AI DEVELOPER</a:t>
            </a:r>
            <a:endParaRPr b="1" sz="600">
              <a:solidFill>
                <a:srgbClr val="FFFFFF"/>
              </a:solidFill>
            </a:endParaRPr>
          </a:p>
        </p:txBody>
      </p:sp>
      <p:sp>
        <p:nvSpPr>
          <p:cNvPr id="392" name="Google Shape;392;p31"/>
          <p:cNvSpPr txBox="1"/>
          <p:nvPr/>
        </p:nvSpPr>
        <p:spPr>
          <a:xfrm>
            <a:off x="6116953"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Sampada</a:t>
            </a:r>
            <a:endParaRPr>
              <a:solidFill>
                <a:srgbClr val="FFFFFF"/>
              </a:solidFill>
            </a:endParaRPr>
          </a:p>
        </p:txBody>
      </p:sp>
      <p:sp>
        <p:nvSpPr>
          <p:cNvPr id="393" name="Google Shape;393;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94" name="Google Shape;394;p31"/>
          <p:cNvPicPr preferRelativeResize="0"/>
          <p:nvPr/>
        </p:nvPicPr>
        <p:blipFill rotWithShape="1">
          <a:blip r:embed="rId6">
            <a:alphaModFix/>
          </a:blip>
          <a:srcRect b="10202" l="42665" r="29843" t="44353"/>
          <a:stretch/>
        </p:blipFill>
        <p:spPr>
          <a:xfrm>
            <a:off x="7615350" y="1647675"/>
            <a:ext cx="1523551" cy="2518576"/>
          </a:xfrm>
          <a:prstGeom prst="rect">
            <a:avLst/>
          </a:prstGeom>
          <a:noFill/>
          <a:ln>
            <a:noFill/>
          </a:ln>
        </p:spPr>
      </p:pic>
      <p:sp>
        <p:nvSpPr>
          <p:cNvPr id="395" name="Google Shape;395;p31"/>
          <p:cNvSpPr txBox="1"/>
          <p:nvPr/>
        </p:nvSpPr>
        <p:spPr>
          <a:xfrm>
            <a:off x="7679059"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BACKEND DEVELOPER</a:t>
            </a:r>
            <a:endParaRPr b="1" sz="600">
              <a:solidFill>
                <a:srgbClr val="FFFFFF"/>
              </a:solidFill>
            </a:endParaRPr>
          </a:p>
        </p:txBody>
      </p:sp>
      <p:sp>
        <p:nvSpPr>
          <p:cNvPr id="396" name="Google Shape;396;p31"/>
          <p:cNvSpPr txBox="1"/>
          <p:nvPr/>
        </p:nvSpPr>
        <p:spPr>
          <a:xfrm>
            <a:off x="7679078"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Sudarshan</a:t>
            </a:r>
            <a:endParaRPr>
              <a:solidFill>
                <a:srgbClr val="FFFFFF"/>
              </a:solidFill>
            </a:endParaRPr>
          </a:p>
        </p:txBody>
      </p:sp>
      <p:sp>
        <p:nvSpPr>
          <p:cNvPr id="397" name="Google Shape;397;p31"/>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2"/>
          <p:cNvSpPr txBox="1"/>
          <p:nvPr>
            <p:ph type="title"/>
          </p:nvPr>
        </p:nvSpPr>
        <p:spPr>
          <a:xfrm>
            <a:off x="721225" y="1326050"/>
            <a:ext cx="6080700" cy="8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References</a:t>
            </a:r>
            <a:endParaRPr/>
          </a:p>
        </p:txBody>
      </p:sp>
      <p:sp>
        <p:nvSpPr>
          <p:cNvPr id="403" name="Google Shape;403;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04" name="Google Shape;404;p32"/>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2"/>
          <p:cNvSpPr txBox="1"/>
          <p:nvPr>
            <p:ph idx="1" type="body"/>
          </p:nvPr>
        </p:nvSpPr>
        <p:spPr>
          <a:xfrm>
            <a:off x="721250" y="1965150"/>
            <a:ext cx="7815000" cy="220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[1] Fareclock, </a:t>
            </a:r>
            <a:r>
              <a:rPr lang="en-GB" sz="1100" u="sng">
                <a:solidFill>
                  <a:schemeClr val="hlink"/>
                </a:solidFill>
                <a:hlinkClick r:id="rId3"/>
              </a:rPr>
              <a:t>https://www.fareclock.com/</a:t>
            </a:r>
            <a:r>
              <a:rPr lang="en-GB" sz="1100"/>
              <a:t>. </a:t>
            </a:r>
            <a:endParaRPr sz="1100"/>
          </a:p>
          <a:p>
            <a:pPr indent="0" lvl="0" marL="0" rtl="0" algn="l">
              <a:lnSpc>
                <a:spcPct val="115000"/>
              </a:lnSpc>
              <a:spcBef>
                <a:spcPts val="0"/>
              </a:spcBef>
              <a:spcAft>
                <a:spcPts val="0"/>
              </a:spcAft>
              <a:buNone/>
            </a:pPr>
            <a:r>
              <a:rPr lang="en-GB" sz="1100"/>
              <a:t>[2] Moodle, Attendance, </a:t>
            </a:r>
            <a:r>
              <a:rPr lang="en-GB" sz="1100" u="sng">
                <a:solidFill>
                  <a:schemeClr val="hlink"/>
                </a:solidFill>
                <a:hlinkClick r:id="rId4"/>
              </a:rPr>
              <a:t>https://moodle.org/plugins/mod_attendance</a:t>
            </a:r>
            <a:r>
              <a:rPr lang="en-GB" sz="1100"/>
              <a:t>. </a:t>
            </a:r>
            <a:endParaRPr sz="1100"/>
          </a:p>
          <a:p>
            <a:pPr indent="0" lvl="0" marL="0" rtl="0" algn="l">
              <a:lnSpc>
                <a:spcPct val="115000"/>
              </a:lnSpc>
              <a:spcBef>
                <a:spcPts val="0"/>
              </a:spcBef>
              <a:spcAft>
                <a:spcPts val="0"/>
              </a:spcAft>
              <a:buNone/>
            </a:pPr>
            <a:r>
              <a:rPr lang="en-GB" sz="1100"/>
              <a:t>[3] </a:t>
            </a:r>
            <a:r>
              <a:rPr lang="en-GB" sz="1100"/>
              <a:t>B. Lutkevich, “Definition: Waterfall model,” TechTarget, 2022. [Online]. Available: </a:t>
            </a:r>
            <a:r>
              <a:rPr lang="en-GB" sz="1100" u="sng">
                <a:solidFill>
                  <a:schemeClr val="hlink"/>
                </a:solidFill>
                <a:hlinkClick r:id="rId5"/>
              </a:rPr>
              <a:t>https://www.techtarget.com/searchsoftwarequality/definition/waterfall-model#:~:text=The%20waterfall%20model%20is%20a,the%20edge%20of%20a%20cliff</a:t>
            </a:r>
            <a:r>
              <a:rPr lang="en-GB" sz="1100"/>
              <a:t>. </a:t>
            </a:r>
            <a:endParaRPr sz="1100"/>
          </a:p>
          <a:p>
            <a:pPr indent="0" lvl="0" marL="0" rtl="0" algn="l">
              <a:lnSpc>
                <a:spcPct val="115000"/>
              </a:lnSpc>
              <a:spcBef>
                <a:spcPts val="0"/>
              </a:spcBef>
              <a:spcAft>
                <a:spcPts val="0"/>
              </a:spcAft>
              <a:buNone/>
            </a:pPr>
            <a:r>
              <a:rPr lang="en-GB" sz="1100"/>
              <a:t>[4] Rosebrock, A. (2018, June 18). Face recognition with OpenCV, Python, and deep learning. PyImageSearch. </a:t>
            </a:r>
            <a:r>
              <a:rPr lang="en-GB" sz="1100" u="sng">
                <a:solidFill>
                  <a:schemeClr val="hlink"/>
                </a:solidFill>
                <a:hlinkClick r:id="rId6"/>
              </a:rPr>
              <a:t>https://www.pyimagesearch.com/2018/06/18/face-recognition-with-opencv-python-and-deep-learning/</a:t>
            </a:r>
            <a:r>
              <a:rPr lang="en-GB" sz="1100"/>
              <a: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411" name="Google Shape;411;p33"/>
          <p:cNvSpPr txBox="1"/>
          <p:nvPr>
            <p:ph idx="4294967295"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 for your time!!!</a:t>
            </a:r>
            <a:endParaRPr>
              <a:solidFill>
                <a:schemeClr val="lt1"/>
              </a:solidFill>
            </a:endParaRPr>
          </a:p>
        </p:txBody>
      </p:sp>
      <p:sp>
        <p:nvSpPr>
          <p:cNvPr id="412" name="Google Shape;412;p33"/>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3" name="Google Shape;413;p33"/>
          <p:cNvPicPr preferRelativeResize="0"/>
          <p:nvPr/>
        </p:nvPicPr>
        <p:blipFill>
          <a:blip r:embed="rId3">
            <a:alphaModFix/>
          </a:blip>
          <a:stretch>
            <a:fillRect/>
          </a:stretch>
        </p:blipFill>
        <p:spPr>
          <a:xfrm>
            <a:off x="1550704" y="1983350"/>
            <a:ext cx="5612332" cy="3160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6DC0"/>
        </a:solidFill>
      </p:bgPr>
    </p:bg>
    <p:spTree>
      <p:nvGrpSpPr>
        <p:cNvPr id="192" name="Shape 192"/>
        <p:cNvGrpSpPr/>
        <p:nvPr/>
      </p:nvGrpSpPr>
      <p:grpSpPr>
        <a:xfrm>
          <a:off x="0" y="0"/>
          <a:ext cx="0" cy="0"/>
          <a:chOff x="0" y="0"/>
          <a:chExt cx="0" cy="0"/>
        </a:xfrm>
      </p:grpSpPr>
      <p:sp>
        <p:nvSpPr>
          <p:cNvPr id="193" name="Google Shape;19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TOC</a:t>
            </a:r>
            <a:endParaRPr sz="1800"/>
          </a:p>
        </p:txBody>
      </p:sp>
      <p:sp>
        <p:nvSpPr>
          <p:cNvPr id="194" name="Google Shape;194;p19"/>
          <p:cNvSpPr txBox="1"/>
          <p:nvPr/>
        </p:nvSpPr>
        <p:spPr>
          <a:xfrm>
            <a:off x="1308138" y="31138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Motivation</a:t>
            </a:r>
            <a:endParaRPr>
              <a:solidFill>
                <a:srgbClr val="FFFFFF"/>
              </a:solidFill>
              <a:latin typeface="Raleway"/>
              <a:ea typeface="Raleway"/>
              <a:cs typeface="Raleway"/>
              <a:sym typeface="Raleway"/>
            </a:endParaRPr>
          </a:p>
        </p:txBody>
      </p:sp>
      <p:sp>
        <p:nvSpPr>
          <p:cNvPr id="195" name="Google Shape;195;p19"/>
          <p:cNvSpPr txBox="1"/>
          <p:nvPr/>
        </p:nvSpPr>
        <p:spPr>
          <a:xfrm>
            <a:off x="1308138" y="35155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Objectives</a:t>
            </a:r>
            <a:endParaRPr>
              <a:solidFill>
                <a:srgbClr val="FFFFFF"/>
              </a:solidFill>
              <a:latin typeface="Raleway"/>
              <a:ea typeface="Raleway"/>
              <a:cs typeface="Raleway"/>
              <a:sym typeface="Raleway"/>
            </a:endParaRPr>
          </a:p>
        </p:txBody>
      </p:sp>
      <p:sp>
        <p:nvSpPr>
          <p:cNvPr id="196" name="Google Shape;196;p19"/>
          <p:cNvSpPr txBox="1"/>
          <p:nvPr/>
        </p:nvSpPr>
        <p:spPr>
          <a:xfrm>
            <a:off x="2855524" y="2344950"/>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Literature Review</a:t>
            </a:r>
            <a:endParaRPr b="1">
              <a:solidFill>
                <a:srgbClr val="FFFFFF"/>
              </a:solidFill>
              <a:latin typeface="Raleway"/>
              <a:ea typeface="Raleway"/>
              <a:cs typeface="Raleway"/>
              <a:sym typeface="Raleway"/>
            </a:endParaRPr>
          </a:p>
        </p:txBody>
      </p:sp>
      <p:sp>
        <p:nvSpPr>
          <p:cNvPr id="197" name="Google Shape;197;p19"/>
          <p:cNvSpPr txBox="1"/>
          <p:nvPr/>
        </p:nvSpPr>
        <p:spPr>
          <a:xfrm>
            <a:off x="2855532" y="27466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Fareclock</a:t>
            </a:r>
            <a:endParaRPr>
              <a:solidFill>
                <a:srgbClr val="FFFFFF"/>
              </a:solidFill>
              <a:latin typeface="Raleway"/>
              <a:ea typeface="Raleway"/>
              <a:cs typeface="Raleway"/>
              <a:sym typeface="Raleway"/>
            </a:endParaRPr>
          </a:p>
        </p:txBody>
      </p:sp>
      <p:sp>
        <p:nvSpPr>
          <p:cNvPr id="198" name="Google Shape;198;p19"/>
          <p:cNvSpPr txBox="1"/>
          <p:nvPr/>
        </p:nvSpPr>
        <p:spPr>
          <a:xfrm>
            <a:off x="2855532" y="31483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LMS (Moodle)</a:t>
            </a:r>
            <a:endParaRPr>
              <a:solidFill>
                <a:srgbClr val="FFFFFF"/>
              </a:solidFill>
              <a:latin typeface="Raleway"/>
              <a:ea typeface="Raleway"/>
              <a:cs typeface="Raleway"/>
              <a:sym typeface="Raleway"/>
            </a:endParaRPr>
          </a:p>
        </p:txBody>
      </p:sp>
      <p:sp>
        <p:nvSpPr>
          <p:cNvPr id="199" name="Google Shape;199;p19"/>
          <p:cNvSpPr txBox="1"/>
          <p:nvPr/>
        </p:nvSpPr>
        <p:spPr>
          <a:xfrm>
            <a:off x="6424510" y="27373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Deliverables</a:t>
            </a:r>
            <a:endParaRPr>
              <a:solidFill>
                <a:srgbClr val="FFFFFF"/>
              </a:solidFill>
              <a:latin typeface="Raleway"/>
              <a:ea typeface="Raleway"/>
              <a:cs typeface="Raleway"/>
              <a:sym typeface="Raleway"/>
            </a:endParaRPr>
          </a:p>
        </p:txBody>
      </p:sp>
      <p:sp>
        <p:nvSpPr>
          <p:cNvPr id="200" name="Google Shape;200;p19"/>
          <p:cNvSpPr txBox="1"/>
          <p:nvPr/>
        </p:nvSpPr>
        <p:spPr>
          <a:xfrm>
            <a:off x="6424492" y="3139100"/>
            <a:ext cx="228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Time Schedule</a:t>
            </a:r>
            <a:endParaRPr>
              <a:solidFill>
                <a:srgbClr val="FFFFFF"/>
              </a:solidFill>
              <a:latin typeface="Raleway"/>
              <a:ea typeface="Raleway"/>
              <a:cs typeface="Raleway"/>
              <a:sym typeface="Raleway"/>
            </a:endParaRPr>
          </a:p>
        </p:txBody>
      </p:sp>
      <p:sp>
        <p:nvSpPr>
          <p:cNvPr id="201" name="Google Shape;20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400"/>
              <a:t>‹#›</a:t>
            </a:fld>
            <a:endParaRPr sz="1400"/>
          </a:p>
        </p:txBody>
      </p:sp>
      <p:sp>
        <p:nvSpPr>
          <p:cNvPr id="202" name="Google Shape;202;p19"/>
          <p:cNvSpPr txBox="1"/>
          <p:nvPr/>
        </p:nvSpPr>
        <p:spPr>
          <a:xfrm>
            <a:off x="1308138" y="27264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Overview</a:t>
            </a:r>
            <a:endParaRPr>
              <a:solidFill>
                <a:srgbClr val="FFFFFF"/>
              </a:solidFill>
              <a:latin typeface="Raleway"/>
              <a:ea typeface="Raleway"/>
              <a:cs typeface="Raleway"/>
              <a:sym typeface="Raleway"/>
            </a:endParaRPr>
          </a:p>
        </p:txBody>
      </p:sp>
      <p:sp>
        <p:nvSpPr>
          <p:cNvPr id="203" name="Google Shape;203;p1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9"/>
          <p:cNvSpPr txBox="1"/>
          <p:nvPr/>
        </p:nvSpPr>
        <p:spPr>
          <a:xfrm>
            <a:off x="1308138" y="2344957"/>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Introduction</a:t>
            </a:r>
            <a:endParaRPr b="1">
              <a:solidFill>
                <a:srgbClr val="FFFFFF"/>
              </a:solidFill>
              <a:latin typeface="Raleway"/>
              <a:ea typeface="Raleway"/>
              <a:cs typeface="Raleway"/>
              <a:sym typeface="Raleway"/>
            </a:endParaRPr>
          </a:p>
        </p:txBody>
      </p:sp>
      <p:sp>
        <p:nvSpPr>
          <p:cNvPr id="205" name="Google Shape;205;p19"/>
          <p:cNvSpPr txBox="1"/>
          <p:nvPr/>
        </p:nvSpPr>
        <p:spPr>
          <a:xfrm>
            <a:off x="4571988" y="31138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Architecture</a:t>
            </a:r>
            <a:endParaRPr>
              <a:solidFill>
                <a:srgbClr val="FFFFFF"/>
              </a:solidFill>
              <a:latin typeface="Raleway"/>
              <a:ea typeface="Raleway"/>
              <a:cs typeface="Raleway"/>
              <a:sym typeface="Raleway"/>
            </a:endParaRPr>
          </a:p>
        </p:txBody>
      </p:sp>
      <p:sp>
        <p:nvSpPr>
          <p:cNvPr id="206" name="Google Shape;206;p19"/>
          <p:cNvSpPr txBox="1"/>
          <p:nvPr/>
        </p:nvSpPr>
        <p:spPr>
          <a:xfrm>
            <a:off x="4572002" y="3515575"/>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System</a:t>
            </a:r>
            <a:r>
              <a:rPr lang="en-GB">
                <a:solidFill>
                  <a:srgbClr val="FFFFFF"/>
                </a:solidFill>
                <a:latin typeface="Raleway"/>
                <a:ea typeface="Raleway"/>
                <a:cs typeface="Raleway"/>
                <a:sym typeface="Raleway"/>
              </a:rPr>
              <a:t> Designs</a:t>
            </a:r>
            <a:endParaRPr>
              <a:solidFill>
                <a:srgbClr val="FFFFFF"/>
              </a:solidFill>
              <a:latin typeface="Raleway"/>
              <a:ea typeface="Raleway"/>
              <a:cs typeface="Raleway"/>
              <a:sym typeface="Raleway"/>
            </a:endParaRPr>
          </a:p>
        </p:txBody>
      </p:sp>
      <p:sp>
        <p:nvSpPr>
          <p:cNvPr id="207" name="Google Shape;207;p19"/>
          <p:cNvSpPr txBox="1"/>
          <p:nvPr/>
        </p:nvSpPr>
        <p:spPr>
          <a:xfrm>
            <a:off x="4571988" y="27264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SDLC</a:t>
            </a:r>
            <a:endParaRPr>
              <a:solidFill>
                <a:srgbClr val="FFFFFF"/>
              </a:solidFill>
              <a:latin typeface="Raleway"/>
              <a:ea typeface="Raleway"/>
              <a:cs typeface="Raleway"/>
              <a:sym typeface="Raleway"/>
            </a:endParaRPr>
          </a:p>
        </p:txBody>
      </p:sp>
      <p:sp>
        <p:nvSpPr>
          <p:cNvPr id="208" name="Google Shape;208;p19"/>
          <p:cNvSpPr txBox="1"/>
          <p:nvPr/>
        </p:nvSpPr>
        <p:spPr>
          <a:xfrm>
            <a:off x="4571988" y="2344957"/>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Methodology</a:t>
            </a:r>
            <a:endParaRPr b="1">
              <a:solidFill>
                <a:srgbClr val="FFFFFF"/>
              </a:solidFill>
              <a:latin typeface="Raleway"/>
              <a:ea typeface="Raleway"/>
              <a:cs typeface="Raleway"/>
              <a:sym typeface="Raleway"/>
            </a:endParaRPr>
          </a:p>
        </p:txBody>
      </p:sp>
      <p:sp>
        <p:nvSpPr>
          <p:cNvPr id="209" name="Google Shape;209;p19"/>
          <p:cNvSpPr txBox="1"/>
          <p:nvPr/>
        </p:nvSpPr>
        <p:spPr>
          <a:xfrm>
            <a:off x="4572002" y="3917275"/>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Technology</a:t>
            </a:r>
            <a:endParaRPr>
              <a:solidFill>
                <a:srgbClr val="FFFFFF"/>
              </a:solidFill>
              <a:latin typeface="Raleway"/>
              <a:ea typeface="Raleway"/>
              <a:cs typeface="Raleway"/>
              <a:sym typeface="Raleway"/>
            </a:endParaRPr>
          </a:p>
        </p:txBody>
      </p:sp>
      <p:sp>
        <p:nvSpPr>
          <p:cNvPr id="210" name="Google Shape;210;p19"/>
          <p:cNvSpPr txBox="1"/>
          <p:nvPr/>
        </p:nvSpPr>
        <p:spPr>
          <a:xfrm>
            <a:off x="6424496" y="2360925"/>
            <a:ext cx="1704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Face Recognition</a:t>
            </a:r>
            <a:endParaRPr>
              <a:solidFill>
                <a:srgbClr val="FFFFFF"/>
              </a:solidFill>
              <a:latin typeface="Raleway"/>
              <a:ea typeface="Raleway"/>
              <a:cs typeface="Raleway"/>
              <a:sym typeface="Raleway"/>
            </a:endParaRPr>
          </a:p>
        </p:txBody>
      </p:sp>
      <p:sp>
        <p:nvSpPr>
          <p:cNvPr id="211" name="Google Shape;211;p19"/>
          <p:cNvSpPr txBox="1"/>
          <p:nvPr/>
        </p:nvSpPr>
        <p:spPr>
          <a:xfrm>
            <a:off x="2855532" y="35500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Why us?</a:t>
            </a:r>
            <a:endParaRPr>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17" name="Google Shape;217;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"Presence" is an automated attendance system designed for college classrooms.  It uses facial recognition technology to track student entry and exit, eliminating the need for manual attendance taking. It  provides valuable data insights to help educators analyze attendance patterns and make informed decisions for better student engagement and success.</a:t>
            </a:r>
            <a:endParaRPr sz="1400"/>
          </a:p>
          <a:p>
            <a:pPr indent="0" lvl="0" marL="457200" rtl="0" algn="l">
              <a:lnSpc>
                <a:spcPct val="115000"/>
              </a:lnSpc>
              <a:spcBef>
                <a:spcPts val="0"/>
              </a:spcBef>
              <a:spcAft>
                <a:spcPts val="0"/>
              </a:spcAft>
              <a:buNone/>
            </a:pPr>
            <a:r>
              <a:t/>
            </a:r>
            <a:endParaRPr sz="1400"/>
          </a:p>
        </p:txBody>
      </p:sp>
      <p:sp>
        <p:nvSpPr>
          <p:cNvPr id="218" name="Google Shape;218;p2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19" name="Google Shape;219;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1"/>
          <p:cNvPicPr preferRelativeResize="0"/>
          <p:nvPr/>
        </p:nvPicPr>
        <p:blipFill rotWithShape="1">
          <a:blip r:embed="rId3">
            <a:alphaModFix/>
          </a:blip>
          <a:srcRect b="40719" l="0" r="0" t="37387"/>
          <a:stretch/>
        </p:blipFill>
        <p:spPr>
          <a:xfrm>
            <a:off x="0" y="4367948"/>
            <a:ext cx="9144000" cy="1051799"/>
          </a:xfrm>
          <a:prstGeom prst="rect">
            <a:avLst/>
          </a:prstGeom>
          <a:noFill/>
          <a:ln>
            <a:noFill/>
          </a:ln>
        </p:spPr>
      </p:pic>
      <p:sp>
        <p:nvSpPr>
          <p:cNvPr id="225" name="Google Shape;225;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26" name="Google Shape;226;p21"/>
          <p:cNvSpPr/>
          <p:nvPr/>
        </p:nvSpPr>
        <p:spPr>
          <a:xfrm>
            <a:off x="1400790"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27" name="Google Shape;227;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a:t>
            </a:r>
            <a:r>
              <a:rPr lang="en-GB" sz="1400"/>
              <a:t>ime-consuming and inefficient m</a:t>
            </a:r>
            <a:r>
              <a:rPr lang="en-GB" sz="1400"/>
              <a:t>anual attendance tracking methods in college classrooms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28" name="Google Shape;228;p21"/>
          <p:cNvSpPr/>
          <p:nvPr/>
        </p:nvSpPr>
        <p:spPr>
          <a:xfrm>
            <a:off x="1400790" y="34040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29" name="Google Shape;229;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Errors and inaccuracies in manual attendance processes can lead to unreliable records.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30" name="Google Shape;230;p21"/>
          <p:cNvSpPr/>
          <p:nvPr/>
        </p:nvSpPr>
        <p:spPr>
          <a:xfrm>
            <a:off x="5090809"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31" name="Google Shape;231;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Non-effective monitoring and decision-making.</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32" name="Google Shape;232;p21"/>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33" name="Google Shape;23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ph type="title"/>
          </p:nvPr>
        </p:nvSpPr>
        <p:spPr>
          <a:xfrm>
            <a:off x="1001450" y="144261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sp>
        <p:nvSpPr>
          <p:cNvPr id="239" name="Google Shape;239;p22"/>
          <p:cNvSpPr/>
          <p:nvPr/>
        </p:nvSpPr>
        <p:spPr>
          <a:xfrm>
            <a:off x="1400790"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0" name="Google Shape;240;p22"/>
          <p:cNvSpPr txBox="1"/>
          <p:nvPr>
            <p:ph idx="1" type="body"/>
          </p:nvPr>
        </p:nvSpPr>
        <p:spPr>
          <a:xfrm>
            <a:off x="1811000" y="2187975"/>
            <a:ext cx="60696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To automate attendance system for college classrooms</a:t>
            </a:r>
            <a:endParaRPr sz="1400"/>
          </a:p>
        </p:txBody>
      </p:sp>
      <p:sp>
        <p:nvSpPr>
          <p:cNvPr id="241" name="Google Shape;241;p22"/>
          <p:cNvSpPr/>
          <p:nvPr/>
        </p:nvSpPr>
        <p:spPr>
          <a:xfrm>
            <a:off x="1400790" y="272692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2" name="Google Shape;242;p22"/>
          <p:cNvSpPr txBox="1"/>
          <p:nvPr>
            <p:ph idx="1" type="body"/>
          </p:nvPr>
        </p:nvSpPr>
        <p:spPr>
          <a:xfrm>
            <a:off x="1847700" y="2726925"/>
            <a:ext cx="52533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To provide insights into attendance patterns and behavior</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43" name="Google Shape;243;p22"/>
          <p:cNvSpPr/>
          <p:nvPr/>
        </p:nvSpPr>
        <p:spPr>
          <a:xfrm>
            <a:off x="1400809" y="3283900"/>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44" name="Google Shape;244;p22"/>
          <p:cNvSpPr txBox="1"/>
          <p:nvPr>
            <p:ph idx="1" type="body"/>
          </p:nvPr>
        </p:nvSpPr>
        <p:spPr>
          <a:xfrm>
            <a:off x="1847700" y="3251500"/>
            <a:ext cx="525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To support data-driven decision-making for improved student success</a:t>
            </a:r>
            <a:endParaRPr sz="1400"/>
          </a:p>
        </p:txBody>
      </p:sp>
      <p:sp>
        <p:nvSpPr>
          <p:cNvPr id="245" name="Google Shape;245;p22"/>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46" name="Google Shape;246;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Fareclock</a:t>
            </a:r>
            <a:endParaRPr/>
          </a:p>
          <a:p>
            <a:pPr indent="0" lvl="0" marL="0" rtl="0" algn="l">
              <a:spcBef>
                <a:spcPts val="0"/>
              </a:spcBef>
              <a:spcAft>
                <a:spcPts val="0"/>
              </a:spcAft>
              <a:buNone/>
            </a:pPr>
            <a:r>
              <a:rPr b="0" lang="en-GB"/>
              <a:t>01</a:t>
            </a:r>
            <a:endParaRPr b="0"/>
          </a:p>
        </p:txBody>
      </p:sp>
      <p:sp>
        <p:nvSpPr>
          <p:cNvPr id="252" name="Google Shape;252;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Fareclock[1] is a web-based time clock software designed to streamline employee time tracking, attendance management, and payroll processing.</a:t>
            </a:r>
            <a:endParaRPr sz="1100"/>
          </a:p>
          <a:p>
            <a:pPr indent="0" lvl="0" marL="0" rtl="0" algn="l">
              <a:spcBef>
                <a:spcPts val="1600"/>
              </a:spcBef>
              <a:spcAft>
                <a:spcPts val="0"/>
              </a:spcAft>
              <a:buNone/>
            </a:pPr>
            <a:r>
              <a:rPr b="1" lang="en-GB" sz="1100">
                <a:solidFill>
                  <a:schemeClr val="dk2"/>
                </a:solidFill>
              </a:rPr>
              <a:t>Features</a:t>
            </a:r>
            <a:endParaRPr b="1" sz="1100">
              <a:solidFill>
                <a:schemeClr val="dk2"/>
              </a:solidFill>
            </a:endParaRPr>
          </a:p>
          <a:p>
            <a:pPr indent="-298450" lvl="0" marL="457200" rtl="0" algn="l">
              <a:spcBef>
                <a:spcPts val="0"/>
              </a:spcBef>
              <a:spcAft>
                <a:spcPts val="0"/>
              </a:spcAft>
              <a:buSzPts val="1100"/>
              <a:buChar char="●"/>
            </a:pPr>
            <a:r>
              <a:rPr lang="en-GB" sz="1100"/>
              <a:t>track work hours</a:t>
            </a:r>
            <a:endParaRPr sz="1100"/>
          </a:p>
          <a:p>
            <a:pPr indent="-298450" lvl="0" marL="457200" rtl="0" algn="l">
              <a:spcBef>
                <a:spcPts val="0"/>
              </a:spcBef>
              <a:spcAft>
                <a:spcPts val="0"/>
              </a:spcAft>
              <a:buSzPts val="1100"/>
              <a:buChar char="●"/>
            </a:pPr>
            <a:r>
              <a:rPr lang="en-GB" sz="1100"/>
              <a:t>face recognition attendance</a:t>
            </a:r>
            <a:endParaRPr sz="1100"/>
          </a:p>
          <a:p>
            <a:pPr indent="-298450" lvl="0" marL="457200" rtl="0" algn="l">
              <a:spcBef>
                <a:spcPts val="0"/>
              </a:spcBef>
              <a:spcAft>
                <a:spcPts val="0"/>
              </a:spcAft>
              <a:buSzPts val="1100"/>
              <a:buChar char="●"/>
            </a:pPr>
            <a:r>
              <a:rPr lang="en-GB" sz="1100"/>
              <a:t>generate accurate payroll reports.</a:t>
            </a:r>
            <a:endParaRPr sz="1100"/>
          </a:p>
        </p:txBody>
      </p:sp>
      <p:pic>
        <p:nvPicPr>
          <p:cNvPr id="253" name="Google Shape;253;p23"/>
          <p:cNvPicPr preferRelativeResize="0"/>
          <p:nvPr/>
        </p:nvPicPr>
        <p:blipFill rotWithShape="1">
          <a:blip r:embed="rId3">
            <a:alphaModFix/>
          </a:blip>
          <a:srcRect b="0" l="820" r="-819" t="0"/>
          <a:stretch/>
        </p:blipFill>
        <p:spPr>
          <a:xfrm>
            <a:off x="4614625" y="1184600"/>
            <a:ext cx="5437526" cy="3262599"/>
          </a:xfrm>
          <a:prstGeom prst="rect">
            <a:avLst/>
          </a:prstGeom>
          <a:noFill/>
          <a:ln>
            <a:noFill/>
          </a:ln>
        </p:spPr>
      </p:pic>
      <p:sp>
        <p:nvSpPr>
          <p:cNvPr id="254" name="Google Shape;254;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5" name="Google Shape;255;p23"/>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LMS (moodle)</a:t>
            </a:r>
            <a:endParaRPr/>
          </a:p>
          <a:p>
            <a:pPr indent="0" lvl="0" marL="0" rtl="0" algn="l">
              <a:spcBef>
                <a:spcPts val="0"/>
              </a:spcBef>
              <a:spcAft>
                <a:spcPts val="0"/>
              </a:spcAft>
              <a:buNone/>
            </a:pPr>
            <a:r>
              <a:rPr b="0" lang="en-GB"/>
              <a:t>02</a:t>
            </a:r>
            <a:endParaRPr b="0"/>
          </a:p>
        </p:txBody>
      </p:sp>
      <p:sp>
        <p:nvSpPr>
          <p:cNvPr id="261" name="Google Shape;261;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Moodle offers attendance activity[2] to track attendance of students digitally.</a:t>
            </a:r>
            <a:endParaRPr sz="1100"/>
          </a:p>
          <a:p>
            <a:pPr indent="0" lvl="0" marL="0" rtl="0" algn="l">
              <a:spcBef>
                <a:spcPts val="1600"/>
              </a:spcBef>
              <a:spcAft>
                <a:spcPts val="0"/>
              </a:spcAft>
              <a:buNone/>
            </a:pPr>
            <a:r>
              <a:rPr b="1" lang="en-GB" sz="1100">
                <a:solidFill>
                  <a:schemeClr val="dk2"/>
                </a:solidFill>
              </a:rPr>
              <a:t>Features</a:t>
            </a:r>
            <a:endParaRPr b="1" sz="1100">
              <a:solidFill>
                <a:schemeClr val="dk2"/>
              </a:solidFill>
            </a:endParaRPr>
          </a:p>
          <a:p>
            <a:pPr indent="-298450" lvl="0" marL="457200" rtl="0" algn="l">
              <a:spcBef>
                <a:spcPts val="0"/>
              </a:spcBef>
              <a:spcAft>
                <a:spcPts val="0"/>
              </a:spcAft>
              <a:buSzPts val="1100"/>
              <a:buChar char="●"/>
            </a:pPr>
            <a:r>
              <a:rPr lang="en-GB" sz="1100"/>
              <a:t>Manual attendance marking by instructors</a:t>
            </a:r>
            <a:endParaRPr sz="1100"/>
          </a:p>
          <a:p>
            <a:pPr indent="-298450" lvl="0" marL="457200" rtl="0" algn="l">
              <a:spcBef>
                <a:spcPts val="0"/>
              </a:spcBef>
              <a:spcAft>
                <a:spcPts val="0"/>
              </a:spcAft>
              <a:buSzPts val="1100"/>
              <a:buChar char="●"/>
            </a:pPr>
            <a:r>
              <a:rPr lang="en-GB" sz="1100"/>
              <a:t>Customizable attendance statuses (Present, Absent, Late, Excused)</a:t>
            </a:r>
            <a:endParaRPr sz="1100"/>
          </a:p>
          <a:p>
            <a:pPr indent="-298450" lvl="0" marL="457200" rtl="0" algn="l">
              <a:spcBef>
                <a:spcPts val="0"/>
              </a:spcBef>
              <a:spcAft>
                <a:spcPts val="0"/>
              </a:spcAft>
              <a:buSzPts val="1100"/>
              <a:buChar char="●"/>
            </a:pPr>
            <a:r>
              <a:rPr lang="en-GB" sz="1100"/>
              <a:t>Download attendance reports in Excel or text format</a:t>
            </a:r>
            <a:endParaRPr sz="1100"/>
          </a:p>
          <a:p>
            <a:pPr indent="-298450" lvl="0" marL="457200" rtl="0" algn="l">
              <a:spcBef>
                <a:spcPts val="0"/>
              </a:spcBef>
              <a:spcAft>
                <a:spcPts val="0"/>
              </a:spcAft>
              <a:buSzPts val="1100"/>
              <a:buChar char="●"/>
            </a:pPr>
            <a:r>
              <a:rPr lang="en-GB" sz="1100"/>
              <a:t>Option for students to record their own attendance</a:t>
            </a:r>
            <a:endParaRPr sz="1100"/>
          </a:p>
        </p:txBody>
      </p:sp>
      <p:pic>
        <p:nvPicPr>
          <p:cNvPr id="262" name="Google Shape;262;p24"/>
          <p:cNvPicPr preferRelativeResize="0"/>
          <p:nvPr/>
        </p:nvPicPr>
        <p:blipFill rotWithShape="1">
          <a:blip r:embed="rId3">
            <a:alphaModFix/>
          </a:blip>
          <a:srcRect b="0" l="820" r="-819" t="0"/>
          <a:stretch/>
        </p:blipFill>
        <p:spPr>
          <a:xfrm>
            <a:off x="4614625" y="1184600"/>
            <a:ext cx="5437526" cy="3262599"/>
          </a:xfrm>
          <a:prstGeom prst="rect">
            <a:avLst/>
          </a:prstGeom>
          <a:noFill/>
          <a:ln>
            <a:noFill/>
          </a:ln>
        </p:spPr>
      </p:pic>
      <p:sp>
        <p:nvSpPr>
          <p:cNvPr id="263" name="Google Shape;263;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4" name="Google Shape;264;p24"/>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pic>
        <p:nvPicPr>
          <p:cNvPr id="265" name="Google Shape;265;p24"/>
          <p:cNvPicPr preferRelativeResize="0"/>
          <p:nvPr/>
        </p:nvPicPr>
        <p:blipFill>
          <a:blip r:embed="rId4">
            <a:alphaModFix/>
          </a:blip>
          <a:stretch>
            <a:fillRect/>
          </a:stretch>
        </p:blipFill>
        <p:spPr>
          <a:xfrm>
            <a:off x="5262125" y="1318650"/>
            <a:ext cx="4053299" cy="2811925"/>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Why Us?</a:t>
            </a:r>
            <a:endParaRPr/>
          </a:p>
        </p:txBody>
      </p:sp>
      <p:sp>
        <p:nvSpPr>
          <p:cNvPr id="271" name="Google Shape;271;p25"/>
          <p:cNvSpPr txBox="1"/>
          <p:nvPr/>
        </p:nvSpPr>
        <p:spPr>
          <a:xfrm>
            <a:off x="729999" y="2038375"/>
            <a:ext cx="4368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Automated attendance tracking using facial recognition technology</a:t>
            </a:r>
            <a:endParaRPr sz="10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272" name="Google Shape;272;p25"/>
          <p:cNvSpPr txBox="1"/>
          <p:nvPr/>
        </p:nvSpPr>
        <p:spPr>
          <a:xfrm>
            <a:off x="730005" y="22996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Captures both arrival and departure times</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273" name="Google Shape;273;p25"/>
          <p:cNvSpPr txBox="1"/>
          <p:nvPr/>
        </p:nvSpPr>
        <p:spPr>
          <a:xfrm>
            <a:off x="730005" y="25609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Provides insights for optimizing class scheduling </a:t>
            </a:r>
            <a:endParaRPr/>
          </a:p>
        </p:txBody>
      </p:sp>
      <p:sp>
        <p:nvSpPr>
          <p:cNvPr id="274" name="Google Shape;274;p25"/>
          <p:cNvSpPr txBox="1"/>
          <p:nvPr/>
        </p:nvSpPr>
        <p:spPr>
          <a:xfrm>
            <a:off x="730005" y="28222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Real-time attendance updates </a:t>
            </a:r>
            <a:endParaRPr sz="1000">
              <a:solidFill>
                <a:srgbClr val="000000"/>
              </a:solidFill>
              <a:latin typeface="Lato"/>
              <a:ea typeface="Lato"/>
              <a:cs typeface="Lato"/>
              <a:sym typeface="Lato"/>
            </a:endParaRPr>
          </a:p>
        </p:txBody>
      </p:sp>
      <p:sp>
        <p:nvSpPr>
          <p:cNvPr id="275" name="Google Shape;275;p25"/>
          <p:cNvSpPr txBox="1"/>
          <p:nvPr/>
        </p:nvSpPr>
        <p:spPr>
          <a:xfrm>
            <a:off x="730005" y="30835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View reports</a:t>
            </a:r>
            <a:endParaRPr/>
          </a:p>
        </p:txBody>
      </p:sp>
      <p:pic>
        <p:nvPicPr>
          <p:cNvPr id="276" name="Google Shape;276;p25"/>
          <p:cNvPicPr preferRelativeResize="0"/>
          <p:nvPr/>
        </p:nvPicPr>
        <p:blipFill rotWithShape="1">
          <a:blip r:embed="rId3">
            <a:alphaModFix/>
          </a:blip>
          <a:srcRect b="0" l="9116" r="9124" t="0"/>
          <a:stretch/>
        </p:blipFill>
        <p:spPr>
          <a:xfrm>
            <a:off x="5146750" y="1184600"/>
            <a:ext cx="1977667" cy="3262599"/>
          </a:xfrm>
          <a:prstGeom prst="rect">
            <a:avLst/>
          </a:prstGeom>
          <a:noFill/>
          <a:ln>
            <a:noFill/>
          </a:ln>
        </p:spPr>
      </p:pic>
      <p:pic>
        <p:nvPicPr>
          <p:cNvPr id="277" name="Google Shape;277;p25"/>
          <p:cNvPicPr preferRelativeResize="0"/>
          <p:nvPr/>
        </p:nvPicPr>
        <p:blipFill rotWithShape="1">
          <a:blip r:embed="rId4">
            <a:alphaModFix/>
          </a:blip>
          <a:srcRect b="0" l="15785" r="15791" t="0"/>
          <a:stretch/>
        </p:blipFill>
        <p:spPr>
          <a:xfrm>
            <a:off x="7172149" y="1184609"/>
            <a:ext cx="1971852" cy="1611565"/>
          </a:xfrm>
          <a:prstGeom prst="rect">
            <a:avLst/>
          </a:prstGeom>
          <a:noFill/>
          <a:ln>
            <a:noFill/>
          </a:ln>
        </p:spPr>
      </p:pic>
      <p:pic>
        <p:nvPicPr>
          <p:cNvPr id="278" name="Google Shape;278;p25"/>
          <p:cNvPicPr preferRelativeResize="0"/>
          <p:nvPr/>
        </p:nvPicPr>
        <p:blipFill rotWithShape="1">
          <a:blip r:embed="rId5">
            <a:alphaModFix/>
          </a:blip>
          <a:srcRect b="0" l="6506" r="6506" t="0"/>
          <a:stretch/>
        </p:blipFill>
        <p:spPr>
          <a:xfrm>
            <a:off x="7172149" y="2835640"/>
            <a:ext cx="1971841" cy="1611559"/>
          </a:xfrm>
          <a:prstGeom prst="rect">
            <a:avLst/>
          </a:prstGeom>
          <a:noFill/>
          <a:ln>
            <a:noFill/>
          </a:ln>
        </p:spPr>
      </p:pic>
      <p:sp>
        <p:nvSpPr>
          <p:cNvPr id="279" name="Google Shape;279;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25"/>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sp>
        <p:nvSpPr>
          <p:cNvPr id="281" name="Google Shape;281;p25"/>
          <p:cNvSpPr txBox="1"/>
          <p:nvPr/>
        </p:nvSpPr>
        <p:spPr>
          <a:xfrm>
            <a:off x="7558350" y="1461625"/>
            <a:ext cx="16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highlight>
                  <a:srgbClr val="D9F0FF"/>
                </a:highlight>
                <a:latin typeface="Lato"/>
                <a:ea typeface="Lato"/>
                <a:cs typeface="Lato"/>
                <a:sym typeface="Lato"/>
              </a:rPr>
              <a:t>Student Present</a:t>
            </a:r>
            <a:endParaRPr>
              <a:solidFill>
                <a:schemeClr val="accent3"/>
              </a:solidFill>
              <a:highlight>
                <a:srgbClr val="D9F0FF"/>
              </a:highlight>
              <a:latin typeface="Lato"/>
              <a:ea typeface="Lato"/>
              <a:cs typeface="Lato"/>
              <a:sym typeface="Lato"/>
            </a:endParaRPr>
          </a:p>
        </p:txBody>
      </p:sp>
      <p:sp>
        <p:nvSpPr>
          <p:cNvPr id="282" name="Google Shape;282;p25"/>
          <p:cNvSpPr txBox="1"/>
          <p:nvPr/>
        </p:nvSpPr>
        <p:spPr>
          <a:xfrm>
            <a:off x="7558350" y="3014125"/>
            <a:ext cx="16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highlight>
                  <a:srgbClr val="D9F0FF"/>
                </a:highlight>
                <a:latin typeface="Lato"/>
                <a:ea typeface="Lato"/>
                <a:cs typeface="Lato"/>
                <a:sym typeface="Lato"/>
              </a:rPr>
              <a:t>Student Gone</a:t>
            </a:r>
            <a:endParaRPr>
              <a:solidFill>
                <a:schemeClr val="accent3"/>
              </a:solidFill>
              <a:highlight>
                <a:srgbClr val="D9F0FF"/>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Waterfall model</a:t>
            </a:r>
            <a:endParaRPr/>
          </a:p>
        </p:txBody>
      </p:sp>
      <p:sp>
        <p:nvSpPr>
          <p:cNvPr id="288" name="Google Shape;288;p26"/>
          <p:cNvSpPr txBox="1"/>
          <p:nvPr>
            <p:ph idx="1" type="body"/>
          </p:nvPr>
        </p:nvSpPr>
        <p:spPr>
          <a:xfrm>
            <a:off x="3605300" y="1068650"/>
            <a:ext cx="4798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proposed SDLC is WATERFALL MODEL[3] </a:t>
            </a:r>
            <a:r>
              <a:rPr lang="en-GB" sz="1100"/>
              <a:t>because</a:t>
            </a:r>
            <a:r>
              <a:rPr lang="en-GB" sz="1100"/>
              <a:t> of limited time and clear goals.</a:t>
            </a:r>
            <a:endParaRPr sz="1100"/>
          </a:p>
        </p:txBody>
      </p:sp>
      <p:sp>
        <p:nvSpPr>
          <p:cNvPr id="289" name="Google Shape;289;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0" name="Google Shape;290;p26"/>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291" name="Google Shape;291;p26"/>
          <p:cNvPicPr preferRelativeResize="0"/>
          <p:nvPr/>
        </p:nvPicPr>
        <p:blipFill>
          <a:blip r:embed="rId3">
            <a:alphaModFix/>
          </a:blip>
          <a:stretch>
            <a:fillRect/>
          </a:stretch>
        </p:blipFill>
        <p:spPr>
          <a:xfrm>
            <a:off x="3682300" y="1824950"/>
            <a:ext cx="4752859" cy="2772501"/>
          </a:xfrm>
          <a:prstGeom prst="rect">
            <a:avLst/>
          </a:prstGeom>
          <a:noFill/>
          <a:ln>
            <a:noFill/>
          </a:ln>
        </p:spPr>
      </p:pic>
      <p:pic>
        <p:nvPicPr>
          <p:cNvPr id="292" name="Google Shape;292;p26"/>
          <p:cNvPicPr preferRelativeResize="0"/>
          <p:nvPr/>
        </p:nvPicPr>
        <p:blipFill rotWithShape="1">
          <a:blip r:embed="rId4">
            <a:alphaModFix/>
          </a:blip>
          <a:srcRect b="33235" l="0" r="0" t="0"/>
          <a:stretch/>
        </p:blipFill>
        <p:spPr>
          <a:xfrm flipH="1">
            <a:off x="788650" y="1906875"/>
            <a:ext cx="2893650" cy="2897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